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7" r:id="rId3"/>
    <p:sldId id="302" r:id="rId4"/>
    <p:sldId id="285" r:id="rId5"/>
    <p:sldId id="282" r:id="rId6"/>
    <p:sldId id="257" r:id="rId7"/>
    <p:sldId id="276" r:id="rId8"/>
    <p:sldId id="324" r:id="rId9"/>
    <p:sldId id="303" r:id="rId10"/>
    <p:sldId id="294" r:id="rId11"/>
    <p:sldId id="304" r:id="rId12"/>
    <p:sldId id="305" r:id="rId13"/>
    <p:sldId id="306" r:id="rId14"/>
    <p:sldId id="314" r:id="rId15"/>
    <p:sldId id="316" r:id="rId16"/>
    <p:sldId id="313" r:id="rId17"/>
    <p:sldId id="308" r:id="rId18"/>
    <p:sldId id="311" r:id="rId19"/>
    <p:sldId id="318" r:id="rId20"/>
    <p:sldId id="317" r:id="rId21"/>
    <p:sldId id="310" r:id="rId22"/>
    <p:sldId id="322" r:id="rId23"/>
    <p:sldId id="323" r:id="rId24"/>
    <p:sldId id="319" r:id="rId25"/>
    <p:sldId id="320" r:id="rId26"/>
    <p:sldId id="321" r:id="rId27"/>
    <p:sldId id="315" r:id="rId28"/>
    <p:sldId id="258" r:id="rId29"/>
    <p:sldId id="325" r:id="rId3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9sk30MrWEQwD/VBrnsjfMA==" hashData="+95lJ05oqBFLtJrvHCWu/OHu3MitCmntp7b5N1zsPANjrYndgABnCI54ilKgXG1sUdXbma2WXFS7jNxQvTZCf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4660"/>
  </p:normalViewPr>
  <p:slideViewPr>
    <p:cSldViewPr snapToGrid="0">
      <p:cViewPr varScale="1">
        <p:scale>
          <a:sx n="64" d="100"/>
          <a:sy n="64" d="100"/>
        </p:scale>
        <p:origin x="7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467B03-DA78-4563-A624-9A3FF2D6A1DE}" type="datetimeFigureOut">
              <a:rPr lang="en-US" smtClean="0"/>
              <a:t>11/16/2016</a:t>
            </a:fld>
            <a:endParaRPr lang="en-US"/>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7E88C4-C03E-4B74-8304-36BE0CF1B9AB}" type="slidenum">
              <a:rPr lang="en-US" smtClean="0"/>
              <a:t>‹#›</a:t>
            </a:fld>
            <a:endParaRPr lang="en-US"/>
          </a:p>
        </p:txBody>
      </p:sp>
    </p:spTree>
    <p:extLst>
      <p:ext uri="{BB962C8B-B14F-4D97-AF65-F5344CB8AC3E}">
        <p14:creationId xmlns:p14="http://schemas.microsoft.com/office/powerpoint/2010/main" val="350562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937E88C4-C03E-4B74-8304-36BE0CF1B9AB}" type="slidenum">
              <a:rPr lang="en-US" smtClean="0"/>
              <a:t>8</a:t>
            </a:fld>
            <a:endParaRPr lang="en-US"/>
          </a:p>
        </p:txBody>
      </p:sp>
    </p:spTree>
    <p:extLst>
      <p:ext uri="{BB962C8B-B14F-4D97-AF65-F5344CB8AC3E}">
        <p14:creationId xmlns:p14="http://schemas.microsoft.com/office/powerpoint/2010/main" val="113710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http://www.davevoyles.com/2015/04/16/live-streaming-html5-video-using-azure-media-services/</a:t>
            </a:r>
          </a:p>
        </p:txBody>
      </p:sp>
      <p:sp>
        <p:nvSpPr>
          <p:cNvPr id="4" name="Symbol zastępczy numeru slajdu 3"/>
          <p:cNvSpPr>
            <a:spLocks noGrp="1"/>
          </p:cNvSpPr>
          <p:nvPr>
            <p:ph type="sldNum" sz="quarter" idx="10"/>
          </p:nvPr>
        </p:nvSpPr>
        <p:spPr/>
        <p:txBody>
          <a:bodyPr/>
          <a:lstStyle/>
          <a:p>
            <a:fld id="{937E88C4-C03E-4B74-8304-36BE0CF1B9AB}" type="slidenum">
              <a:rPr lang="en-US" smtClean="0"/>
              <a:t>24</a:t>
            </a:fld>
            <a:endParaRPr lang="en-US"/>
          </a:p>
        </p:txBody>
      </p:sp>
    </p:spTree>
    <p:extLst>
      <p:ext uri="{BB962C8B-B14F-4D97-AF65-F5344CB8AC3E}">
        <p14:creationId xmlns:p14="http://schemas.microsoft.com/office/powerpoint/2010/main" val="2293524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E81E29A8-6A29-40B5-BE2B-AF91392E4268}" type="datetimeFigureOut">
              <a:rPr lang="pl-PL" smtClean="0"/>
              <a:t>16.11.2016</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9A6276C0-68C9-48B8-A401-A655081E8814}" type="slidenum">
              <a:rPr lang="pl-PL" smtClean="0"/>
              <a:t>‹#›</a:t>
            </a:fld>
            <a:endParaRPr lang="pl-PL"/>
          </a:p>
        </p:txBody>
      </p:sp>
    </p:spTree>
    <p:extLst>
      <p:ext uri="{BB962C8B-B14F-4D97-AF65-F5344CB8AC3E}">
        <p14:creationId xmlns:p14="http://schemas.microsoft.com/office/powerpoint/2010/main" val="3426521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81E29A8-6A29-40B5-BE2B-AF91392E4268}" type="datetimeFigureOut">
              <a:rPr lang="pl-PL" smtClean="0"/>
              <a:t>16.11.2016</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9A6276C0-68C9-48B8-A401-A655081E8814}" type="slidenum">
              <a:rPr lang="pl-PL" smtClean="0"/>
              <a:t>‹#›</a:t>
            </a:fld>
            <a:endParaRPr lang="pl-PL"/>
          </a:p>
        </p:txBody>
      </p:sp>
    </p:spTree>
    <p:extLst>
      <p:ext uri="{BB962C8B-B14F-4D97-AF65-F5344CB8AC3E}">
        <p14:creationId xmlns:p14="http://schemas.microsoft.com/office/powerpoint/2010/main" val="72259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81E29A8-6A29-40B5-BE2B-AF91392E4268}" type="datetimeFigureOut">
              <a:rPr lang="pl-PL" smtClean="0"/>
              <a:t>16.11.2016</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9A6276C0-68C9-48B8-A401-A655081E8814}" type="slidenum">
              <a:rPr lang="pl-PL" smtClean="0"/>
              <a:t>‹#›</a:t>
            </a:fld>
            <a:endParaRPr lang="pl-PL"/>
          </a:p>
        </p:txBody>
      </p:sp>
    </p:spTree>
    <p:extLst>
      <p:ext uri="{BB962C8B-B14F-4D97-AF65-F5344CB8AC3E}">
        <p14:creationId xmlns:p14="http://schemas.microsoft.com/office/powerpoint/2010/main" val="2838845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81E29A8-6A29-40B5-BE2B-AF91392E4268}" type="datetimeFigureOut">
              <a:rPr lang="pl-PL" smtClean="0"/>
              <a:t>16.11.2016</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9A6276C0-68C9-48B8-A401-A655081E8814}" type="slidenum">
              <a:rPr lang="pl-PL" smtClean="0"/>
              <a:t>‹#›</a:t>
            </a:fld>
            <a:endParaRPr lang="pl-PL"/>
          </a:p>
        </p:txBody>
      </p:sp>
    </p:spTree>
    <p:extLst>
      <p:ext uri="{BB962C8B-B14F-4D97-AF65-F5344CB8AC3E}">
        <p14:creationId xmlns:p14="http://schemas.microsoft.com/office/powerpoint/2010/main" val="1742304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E81E29A8-6A29-40B5-BE2B-AF91392E4268}" type="datetimeFigureOut">
              <a:rPr lang="pl-PL" smtClean="0"/>
              <a:t>16.11.2016</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9A6276C0-68C9-48B8-A401-A655081E8814}" type="slidenum">
              <a:rPr lang="pl-PL" smtClean="0"/>
              <a:t>‹#›</a:t>
            </a:fld>
            <a:endParaRPr lang="pl-PL"/>
          </a:p>
        </p:txBody>
      </p:sp>
    </p:spTree>
    <p:extLst>
      <p:ext uri="{BB962C8B-B14F-4D97-AF65-F5344CB8AC3E}">
        <p14:creationId xmlns:p14="http://schemas.microsoft.com/office/powerpoint/2010/main" val="364514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38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72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fld id="{E81E29A8-6A29-40B5-BE2B-AF91392E4268}" type="datetimeFigureOut">
              <a:rPr lang="pl-PL" smtClean="0"/>
              <a:t>16.11.2016</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9A6276C0-68C9-48B8-A401-A655081E8814}" type="slidenum">
              <a:rPr lang="pl-PL" smtClean="0"/>
              <a:t>‹#›</a:t>
            </a:fld>
            <a:endParaRPr lang="pl-PL"/>
          </a:p>
        </p:txBody>
      </p:sp>
    </p:spTree>
    <p:extLst>
      <p:ext uri="{BB962C8B-B14F-4D97-AF65-F5344CB8AC3E}">
        <p14:creationId xmlns:p14="http://schemas.microsoft.com/office/powerpoint/2010/main" val="3087969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fld id="{E81E29A8-6A29-40B5-BE2B-AF91392E4268}" type="datetimeFigureOut">
              <a:rPr lang="pl-PL" smtClean="0"/>
              <a:t>16.11.2016</a:t>
            </a:fld>
            <a:endParaRPr lang="pl-PL"/>
          </a:p>
        </p:txBody>
      </p:sp>
      <p:sp>
        <p:nvSpPr>
          <p:cNvPr id="8" name="Symbol zastępczy stopki 7"/>
          <p:cNvSpPr>
            <a:spLocks noGrp="1"/>
          </p:cNvSpPr>
          <p:nvPr>
            <p:ph type="ftr" sz="quarter" idx="11"/>
          </p:nvPr>
        </p:nvSpPr>
        <p:spPr/>
        <p:txBody>
          <a:bodyPr/>
          <a:lstStyle/>
          <a:p>
            <a:endParaRPr lang="pl-PL"/>
          </a:p>
        </p:txBody>
      </p:sp>
      <p:sp>
        <p:nvSpPr>
          <p:cNvPr id="9" name="Symbol zastępczy numeru slajdu 8"/>
          <p:cNvSpPr>
            <a:spLocks noGrp="1"/>
          </p:cNvSpPr>
          <p:nvPr>
            <p:ph type="sldNum" sz="quarter" idx="12"/>
          </p:nvPr>
        </p:nvSpPr>
        <p:spPr/>
        <p:txBody>
          <a:bodyPr/>
          <a:lstStyle/>
          <a:p>
            <a:fld id="{9A6276C0-68C9-48B8-A401-A655081E8814}" type="slidenum">
              <a:rPr lang="pl-PL" smtClean="0"/>
              <a:t>‹#›</a:t>
            </a:fld>
            <a:endParaRPr lang="pl-PL"/>
          </a:p>
        </p:txBody>
      </p:sp>
    </p:spTree>
    <p:extLst>
      <p:ext uri="{BB962C8B-B14F-4D97-AF65-F5344CB8AC3E}">
        <p14:creationId xmlns:p14="http://schemas.microsoft.com/office/powerpoint/2010/main" val="1407085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fld id="{E81E29A8-6A29-40B5-BE2B-AF91392E4268}" type="datetimeFigureOut">
              <a:rPr lang="pl-PL" smtClean="0"/>
              <a:t>16.11.2016</a:t>
            </a:fld>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9A6276C0-68C9-48B8-A401-A655081E8814}" type="slidenum">
              <a:rPr lang="pl-PL" smtClean="0"/>
              <a:t>‹#›</a:t>
            </a:fld>
            <a:endParaRPr lang="pl-PL"/>
          </a:p>
        </p:txBody>
      </p:sp>
    </p:spTree>
    <p:extLst>
      <p:ext uri="{BB962C8B-B14F-4D97-AF65-F5344CB8AC3E}">
        <p14:creationId xmlns:p14="http://schemas.microsoft.com/office/powerpoint/2010/main" val="4162581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81E29A8-6A29-40B5-BE2B-AF91392E4268}" type="datetimeFigureOut">
              <a:rPr lang="pl-PL" smtClean="0"/>
              <a:t>16.11.2016</a:t>
            </a:fld>
            <a:endParaRPr lang="pl-PL"/>
          </a:p>
        </p:txBody>
      </p:sp>
      <p:sp>
        <p:nvSpPr>
          <p:cNvPr id="3" name="Symbol zastępczy stopki 2"/>
          <p:cNvSpPr>
            <a:spLocks noGrp="1"/>
          </p:cNvSpPr>
          <p:nvPr>
            <p:ph type="ftr" sz="quarter" idx="11"/>
          </p:nvPr>
        </p:nvSpPr>
        <p:spPr/>
        <p:txBody>
          <a:bodyPr/>
          <a:lstStyle/>
          <a:p>
            <a:endParaRPr lang="pl-PL"/>
          </a:p>
        </p:txBody>
      </p:sp>
      <p:sp>
        <p:nvSpPr>
          <p:cNvPr id="4" name="Symbol zastępczy numeru slajdu 3"/>
          <p:cNvSpPr>
            <a:spLocks noGrp="1"/>
          </p:cNvSpPr>
          <p:nvPr>
            <p:ph type="sldNum" sz="quarter" idx="12"/>
          </p:nvPr>
        </p:nvSpPr>
        <p:spPr/>
        <p:txBody>
          <a:bodyPr/>
          <a:lstStyle/>
          <a:p>
            <a:fld id="{9A6276C0-68C9-48B8-A401-A655081E8814}" type="slidenum">
              <a:rPr lang="pl-PL" smtClean="0"/>
              <a:t>‹#›</a:t>
            </a:fld>
            <a:endParaRPr lang="pl-PL"/>
          </a:p>
        </p:txBody>
      </p:sp>
    </p:spTree>
    <p:extLst>
      <p:ext uri="{BB962C8B-B14F-4D97-AF65-F5344CB8AC3E}">
        <p14:creationId xmlns:p14="http://schemas.microsoft.com/office/powerpoint/2010/main" val="823536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E81E29A8-6A29-40B5-BE2B-AF91392E4268}" type="datetimeFigureOut">
              <a:rPr lang="pl-PL" smtClean="0"/>
              <a:t>16.11.2016</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9A6276C0-68C9-48B8-A401-A655081E8814}" type="slidenum">
              <a:rPr lang="pl-PL" smtClean="0"/>
              <a:t>‹#›</a:t>
            </a:fld>
            <a:endParaRPr lang="pl-PL"/>
          </a:p>
        </p:txBody>
      </p:sp>
    </p:spTree>
    <p:extLst>
      <p:ext uri="{BB962C8B-B14F-4D97-AF65-F5344CB8AC3E}">
        <p14:creationId xmlns:p14="http://schemas.microsoft.com/office/powerpoint/2010/main" val="63040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E81E29A8-6A29-40B5-BE2B-AF91392E4268}" type="datetimeFigureOut">
              <a:rPr lang="pl-PL" smtClean="0"/>
              <a:t>16.11.2016</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9A6276C0-68C9-48B8-A401-A655081E8814}" type="slidenum">
              <a:rPr lang="pl-PL" smtClean="0"/>
              <a:t>‹#›</a:t>
            </a:fld>
            <a:endParaRPr lang="pl-PL"/>
          </a:p>
        </p:txBody>
      </p:sp>
    </p:spTree>
    <p:extLst>
      <p:ext uri="{BB962C8B-B14F-4D97-AF65-F5344CB8AC3E}">
        <p14:creationId xmlns:p14="http://schemas.microsoft.com/office/powerpoint/2010/main" val="2526415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E29A8-6A29-40B5-BE2B-AF91392E4268}" type="datetimeFigureOut">
              <a:rPr lang="pl-PL" smtClean="0"/>
              <a:t>16.11.2016</a:t>
            </a:fld>
            <a:endParaRPr lang="pl-PL"/>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276C0-68C9-48B8-A401-A655081E8814}" type="slidenum">
              <a:rPr lang="pl-PL" smtClean="0"/>
              <a:t>‹#›</a:t>
            </a:fld>
            <a:endParaRPr lang="pl-PL"/>
          </a:p>
        </p:txBody>
      </p:sp>
    </p:spTree>
    <p:extLst>
      <p:ext uri="{BB962C8B-B14F-4D97-AF65-F5344CB8AC3E}">
        <p14:creationId xmlns:p14="http://schemas.microsoft.com/office/powerpoint/2010/main" val="1604763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9.jpeg"/><Relationship Id="rId5" Type="http://schemas.openxmlformats.org/officeDocument/2006/relationships/image" Target="../media/image24.emf"/><Relationship Id="rId10" Type="http://schemas.openxmlformats.org/officeDocument/2006/relationships/slide" Target="slide16.xml"/><Relationship Id="rId4" Type="http://schemas.openxmlformats.org/officeDocument/2006/relationships/image" Target="../media/image23.WMF"/><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acebook.com/groups/azureugpl" TargetMode="External"/><Relationship Id="rId2" Type="http://schemas.openxmlformats.org/officeDocument/2006/relationships/hyperlink" Target="http://www.meetup.com/Microsoft-Azure-Users-Group-Poland/even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facebook.com/justcloudpl" TargetMode="External"/><Relationship Id="rId2" Type="http://schemas.openxmlformats.org/officeDocument/2006/relationships/hyperlink" Target="http://justcloud.pl/"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hyperlink" Target="http://azureug.org/"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maugp.justcloud.p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a:bodyPr>
          <a:lstStyle/>
          <a:p>
            <a:r>
              <a:rPr lang="pl-PL" sz="4800" b="1" dirty="0"/>
              <a:t>[WRO] 4 spotkanie Microsoft Azure User Group Poland we Wrocławiu</a:t>
            </a:r>
          </a:p>
        </p:txBody>
      </p:sp>
      <p:sp>
        <p:nvSpPr>
          <p:cNvPr id="3" name="Podtytuł 2"/>
          <p:cNvSpPr>
            <a:spLocks noGrp="1"/>
          </p:cNvSpPr>
          <p:nvPr>
            <p:ph type="subTitle" idx="1"/>
          </p:nvPr>
        </p:nvSpPr>
        <p:spPr/>
        <p:txBody>
          <a:bodyPr/>
          <a:lstStyle/>
          <a:p>
            <a:r>
              <a:rPr lang="pl-PL" dirty="0"/>
              <a:t>Piotr Rogala</a:t>
            </a:r>
          </a:p>
        </p:txBody>
      </p:sp>
      <p:pic>
        <p:nvPicPr>
          <p:cNvPr id="19" name="Obraz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5790" y="5642375"/>
            <a:ext cx="2559258" cy="1057826"/>
          </a:xfrm>
          <a:prstGeom prst="rect">
            <a:avLst/>
          </a:prstGeom>
        </p:spPr>
      </p:pic>
      <p:pic>
        <p:nvPicPr>
          <p:cNvPr id="20" name="Obraz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00" y="5552669"/>
            <a:ext cx="3244135" cy="1177028"/>
          </a:xfrm>
          <a:prstGeom prst="rect">
            <a:avLst/>
          </a:prstGeom>
        </p:spPr>
      </p:pic>
      <p:pic>
        <p:nvPicPr>
          <p:cNvPr id="21" name="Obraz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889" y="5816719"/>
            <a:ext cx="2857500" cy="609600"/>
          </a:xfrm>
          <a:prstGeom prst="rect">
            <a:avLst/>
          </a:prstGeom>
        </p:spPr>
      </p:pic>
      <p:pic>
        <p:nvPicPr>
          <p:cNvPr id="22" name="Obraz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127" y="5682095"/>
            <a:ext cx="3274141" cy="878848"/>
          </a:xfrm>
          <a:prstGeom prst="rect">
            <a:avLst/>
          </a:prstGeom>
        </p:spPr>
      </p:pic>
      <p:sp>
        <p:nvSpPr>
          <p:cNvPr id="24" name="Podtytuł 2"/>
          <p:cNvSpPr txBox="1">
            <a:spLocks/>
          </p:cNvSpPr>
          <p:nvPr/>
        </p:nvSpPr>
        <p:spPr>
          <a:xfrm>
            <a:off x="5361038" y="6600663"/>
            <a:ext cx="1469923" cy="4636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l-PL" sz="1600" b="1" dirty="0"/>
              <a:t>Partnerzy</a:t>
            </a:r>
          </a:p>
        </p:txBody>
      </p:sp>
    </p:spTree>
    <p:extLst>
      <p:ext uri="{BB962C8B-B14F-4D97-AF65-F5344CB8AC3E}">
        <p14:creationId xmlns:p14="http://schemas.microsoft.com/office/powerpoint/2010/main" val="3640714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
          </p:nvPr>
        </p:nvSpPr>
        <p:spPr/>
        <p:txBody>
          <a:bodyPr/>
          <a:lstStyle/>
          <a:p>
            <a:endParaRPr lang="en-US"/>
          </a:p>
        </p:txBody>
      </p:sp>
      <p:pic>
        <p:nvPicPr>
          <p:cNvPr id="1028" name="Picture 4" descr="Image result for media services components az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9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Upload</a:t>
            </a:r>
            <a:r>
              <a:rPr lang="pl-PL" dirty="0"/>
              <a:t> </a:t>
            </a:r>
            <a:r>
              <a:rPr lang="pl-PL" dirty="0" err="1"/>
              <a:t>Assets</a:t>
            </a:r>
            <a:endParaRPr lang="en-US" dirty="0"/>
          </a:p>
        </p:txBody>
      </p:sp>
      <p:pic>
        <p:nvPicPr>
          <p:cNvPr id="4" name="Obraz 3"/>
          <p:cNvPicPr>
            <a:picLocks noChangeAspect="1"/>
          </p:cNvPicPr>
          <p:nvPr/>
        </p:nvPicPr>
        <p:blipFill>
          <a:blip r:embed="rId2"/>
          <a:stretch>
            <a:fillRect/>
          </a:stretch>
        </p:blipFill>
        <p:spPr>
          <a:xfrm>
            <a:off x="0" y="1475687"/>
            <a:ext cx="12192000" cy="4977546"/>
          </a:xfrm>
          <a:prstGeom prst="rect">
            <a:avLst/>
          </a:prstGeom>
        </p:spPr>
      </p:pic>
    </p:spTree>
    <p:extLst>
      <p:ext uri="{BB962C8B-B14F-4D97-AF65-F5344CB8AC3E}">
        <p14:creationId xmlns:p14="http://schemas.microsoft.com/office/powerpoint/2010/main" val="321839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Encode</a:t>
            </a:r>
            <a:endParaRPr lang="en-US" dirty="0"/>
          </a:p>
        </p:txBody>
      </p:sp>
      <p:pic>
        <p:nvPicPr>
          <p:cNvPr id="6" name="Obraz 5"/>
          <p:cNvPicPr>
            <a:picLocks noChangeAspect="1"/>
          </p:cNvPicPr>
          <p:nvPr/>
        </p:nvPicPr>
        <p:blipFill>
          <a:blip r:embed="rId2"/>
          <a:stretch>
            <a:fillRect/>
          </a:stretch>
        </p:blipFill>
        <p:spPr>
          <a:xfrm>
            <a:off x="947142" y="1376643"/>
            <a:ext cx="10406658" cy="5333076"/>
          </a:xfrm>
          <a:prstGeom prst="rect">
            <a:avLst/>
          </a:prstGeom>
        </p:spPr>
      </p:pic>
    </p:spTree>
    <p:extLst>
      <p:ext uri="{BB962C8B-B14F-4D97-AF65-F5344CB8AC3E}">
        <p14:creationId xmlns:p14="http://schemas.microsoft.com/office/powerpoint/2010/main" val="2261187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Encode</a:t>
            </a:r>
            <a:endParaRPr lang="en-US" dirty="0"/>
          </a:p>
        </p:txBody>
      </p:sp>
      <p:pic>
        <p:nvPicPr>
          <p:cNvPr id="4" name="Obraz 3"/>
          <p:cNvPicPr>
            <a:picLocks noChangeAspect="1"/>
          </p:cNvPicPr>
          <p:nvPr/>
        </p:nvPicPr>
        <p:blipFill>
          <a:blip r:embed="rId2"/>
          <a:stretch>
            <a:fillRect/>
          </a:stretch>
        </p:blipFill>
        <p:spPr>
          <a:xfrm>
            <a:off x="1285102" y="1434811"/>
            <a:ext cx="9491175" cy="5333570"/>
          </a:xfrm>
          <a:prstGeom prst="rect">
            <a:avLst/>
          </a:prstGeom>
        </p:spPr>
      </p:pic>
    </p:spTree>
    <p:extLst>
      <p:ext uri="{BB962C8B-B14F-4D97-AF65-F5344CB8AC3E}">
        <p14:creationId xmlns:p14="http://schemas.microsoft.com/office/powerpoint/2010/main" val="2045872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Media Encoder</a:t>
            </a:r>
            <a:endParaRPr lang="en-US" dirty="0"/>
          </a:p>
        </p:txBody>
      </p:sp>
      <p:sp>
        <p:nvSpPr>
          <p:cNvPr id="3" name="Symbol zastępczy zawartości 2"/>
          <p:cNvSpPr>
            <a:spLocks noGrp="1"/>
          </p:cNvSpPr>
          <p:nvPr>
            <p:ph idx="1"/>
          </p:nvPr>
        </p:nvSpPr>
        <p:spPr>
          <a:xfrm>
            <a:off x="7595286" y="5815913"/>
            <a:ext cx="4085968" cy="774358"/>
          </a:xfrm>
        </p:spPr>
        <p:txBody>
          <a:bodyPr>
            <a:normAutofit fontScale="85000" lnSpcReduction="10000"/>
          </a:bodyPr>
          <a:lstStyle/>
          <a:p>
            <a:pPr marL="0" indent="0">
              <a:buNone/>
            </a:pPr>
            <a:r>
              <a:rPr lang="en-US" sz="2000" dirty="0"/>
              <a:t>https://azure.microsoft.com/en-us/documentation/articles/media-services-media-encoder-standard-formats/</a:t>
            </a:r>
          </a:p>
        </p:txBody>
      </p:sp>
      <p:pic>
        <p:nvPicPr>
          <p:cNvPr id="4" name="Obraz 3"/>
          <p:cNvPicPr>
            <a:picLocks noChangeAspect="1"/>
          </p:cNvPicPr>
          <p:nvPr/>
        </p:nvPicPr>
        <p:blipFill>
          <a:blip r:embed="rId2"/>
          <a:stretch>
            <a:fillRect/>
          </a:stretch>
        </p:blipFill>
        <p:spPr>
          <a:xfrm>
            <a:off x="838200" y="1354351"/>
            <a:ext cx="5893118" cy="5323087"/>
          </a:xfrm>
          <a:prstGeom prst="rect">
            <a:avLst/>
          </a:prstGeom>
        </p:spPr>
      </p:pic>
    </p:spTree>
    <p:extLst>
      <p:ext uri="{BB962C8B-B14F-4D97-AF65-F5344CB8AC3E}">
        <p14:creationId xmlns:p14="http://schemas.microsoft.com/office/powerpoint/2010/main" val="705964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Azure Media Service Explorer</a:t>
            </a:r>
            <a:endParaRPr lang="en-US" dirty="0"/>
          </a:p>
        </p:txBody>
      </p:sp>
      <p:sp>
        <p:nvSpPr>
          <p:cNvPr id="3" name="Symbol zastępczy zawartości 2"/>
          <p:cNvSpPr>
            <a:spLocks noGrp="1"/>
          </p:cNvSpPr>
          <p:nvPr>
            <p:ph idx="1"/>
          </p:nvPr>
        </p:nvSpPr>
        <p:spPr/>
        <p:txBody>
          <a:bodyPr/>
          <a:lstStyle/>
          <a:p>
            <a:r>
              <a:rPr lang="pl-PL" dirty="0"/>
              <a:t>Dostęp do Media Services bez konieczności używania portalu</a:t>
            </a:r>
          </a:p>
          <a:p>
            <a:r>
              <a:rPr lang="pl-PL" dirty="0"/>
              <a:t>Łatwy update plików</a:t>
            </a:r>
          </a:p>
          <a:p>
            <a:r>
              <a:rPr lang="pl-PL" dirty="0"/>
              <a:t>Łatwy dostęp do tworzenia streamingu</a:t>
            </a:r>
          </a:p>
          <a:p>
            <a:r>
              <a:rPr lang="pl-PL" dirty="0"/>
              <a:t>Łatwe sprawdzenie zajętości dysku</a:t>
            </a:r>
          </a:p>
          <a:p>
            <a:r>
              <a:rPr lang="pl-PL" dirty="0"/>
              <a:t>Przydatne linki</a:t>
            </a:r>
            <a:endParaRPr lang="en-US" dirty="0"/>
          </a:p>
        </p:txBody>
      </p:sp>
    </p:spTree>
    <p:extLst>
      <p:ext uri="{BB962C8B-B14F-4D97-AF65-F5344CB8AC3E}">
        <p14:creationId xmlns:p14="http://schemas.microsoft.com/office/powerpoint/2010/main" val="1043775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Azure Media Service Explorer</a:t>
            </a:r>
            <a:endParaRPr lang="en-US" dirty="0"/>
          </a:p>
        </p:txBody>
      </p:sp>
      <p:sp>
        <p:nvSpPr>
          <p:cNvPr id="5" name="Prostokąt 4"/>
          <p:cNvSpPr/>
          <p:nvPr/>
        </p:nvSpPr>
        <p:spPr>
          <a:xfrm>
            <a:off x="2644023" y="6519446"/>
            <a:ext cx="6903951" cy="338554"/>
          </a:xfrm>
          <a:prstGeom prst="rect">
            <a:avLst/>
          </a:prstGeom>
        </p:spPr>
        <p:txBody>
          <a:bodyPr wrap="square">
            <a:spAutoFit/>
          </a:bodyPr>
          <a:lstStyle/>
          <a:p>
            <a:r>
              <a:rPr lang="en-US" sz="1600" dirty="0"/>
              <a:t>https://github.com/Azure/Azure-Media-Services-Explorer/releases/tag/v3.44.1.0</a:t>
            </a:r>
          </a:p>
        </p:txBody>
      </p:sp>
      <p:pic>
        <p:nvPicPr>
          <p:cNvPr id="7" name="Obraz 6"/>
          <p:cNvPicPr>
            <a:picLocks noChangeAspect="1"/>
          </p:cNvPicPr>
          <p:nvPr/>
        </p:nvPicPr>
        <p:blipFill>
          <a:blip r:embed="rId2"/>
          <a:stretch>
            <a:fillRect/>
          </a:stretch>
        </p:blipFill>
        <p:spPr>
          <a:xfrm>
            <a:off x="2133893" y="1376733"/>
            <a:ext cx="7924209" cy="5142713"/>
          </a:xfrm>
          <a:prstGeom prst="rect">
            <a:avLst/>
          </a:prstGeom>
        </p:spPr>
      </p:pic>
    </p:spTree>
    <p:extLst>
      <p:ext uri="{BB962C8B-B14F-4D97-AF65-F5344CB8AC3E}">
        <p14:creationId xmlns:p14="http://schemas.microsoft.com/office/powerpoint/2010/main" val="427956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838200" y="-186812"/>
            <a:ext cx="10515600" cy="1325563"/>
          </a:xfrm>
        </p:spPr>
        <p:txBody>
          <a:bodyPr/>
          <a:lstStyle/>
          <a:p>
            <a:pPr algn="ctr"/>
            <a:r>
              <a:rPr lang="pl-PL" dirty="0"/>
              <a:t>Azure Media Player</a:t>
            </a:r>
            <a:endParaRPr lang="en-US" dirty="0"/>
          </a:p>
        </p:txBody>
      </p:sp>
      <p:sp>
        <p:nvSpPr>
          <p:cNvPr id="4" name="Prostokąt 3"/>
          <p:cNvSpPr/>
          <p:nvPr/>
        </p:nvSpPr>
        <p:spPr>
          <a:xfrm>
            <a:off x="3390739" y="6485920"/>
            <a:ext cx="5410520" cy="369332"/>
          </a:xfrm>
          <a:prstGeom prst="rect">
            <a:avLst/>
          </a:prstGeom>
        </p:spPr>
        <p:txBody>
          <a:bodyPr wrap="none">
            <a:spAutoFit/>
          </a:bodyPr>
          <a:lstStyle/>
          <a:p>
            <a:r>
              <a:rPr lang="en-US" dirty="0"/>
              <a:t>http://ampdemo.azureedge.net/azuremediaplayer.html</a:t>
            </a:r>
          </a:p>
        </p:txBody>
      </p:sp>
      <p:pic>
        <p:nvPicPr>
          <p:cNvPr id="5" name="Obraz 4"/>
          <p:cNvPicPr>
            <a:picLocks noChangeAspect="1"/>
          </p:cNvPicPr>
          <p:nvPr/>
        </p:nvPicPr>
        <p:blipFill>
          <a:blip r:embed="rId2"/>
          <a:stretch>
            <a:fillRect/>
          </a:stretch>
        </p:blipFill>
        <p:spPr>
          <a:xfrm>
            <a:off x="2534252" y="767985"/>
            <a:ext cx="7123494" cy="5717935"/>
          </a:xfrm>
          <a:prstGeom prst="rect">
            <a:avLst/>
          </a:prstGeom>
        </p:spPr>
      </p:pic>
    </p:spTree>
    <p:extLst>
      <p:ext uri="{BB962C8B-B14F-4D97-AF65-F5344CB8AC3E}">
        <p14:creationId xmlns:p14="http://schemas.microsoft.com/office/powerpoint/2010/main" val="372655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Dodanie playera na stronę</a:t>
            </a:r>
            <a:endParaRPr lang="en-US" dirty="0"/>
          </a:p>
        </p:txBody>
      </p:sp>
      <p:pic>
        <p:nvPicPr>
          <p:cNvPr id="4" name="Obraz 3"/>
          <p:cNvPicPr>
            <a:picLocks noChangeAspect="1"/>
          </p:cNvPicPr>
          <p:nvPr/>
        </p:nvPicPr>
        <p:blipFill>
          <a:blip r:embed="rId2"/>
          <a:stretch>
            <a:fillRect/>
          </a:stretch>
        </p:blipFill>
        <p:spPr>
          <a:xfrm>
            <a:off x="170676" y="1466636"/>
            <a:ext cx="6493735" cy="2192201"/>
          </a:xfrm>
          <a:prstGeom prst="rect">
            <a:avLst/>
          </a:prstGeom>
        </p:spPr>
      </p:pic>
      <p:pic>
        <p:nvPicPr>
          <p:cNvPr id="5" name="Obraz 4"/>
          <p:cNvPicPr>
            <a:picLocks noChangeAspect="1"/>
          </p:cNvPicPr>
          <p:nvPr/>
        </p:nvPicPr>
        <p:blipFill>
          <a:blip r:embed="rId3"/>
          <a:stretch>
            <a:fillRect/>
          </a:stretch>
        </p:blipFill>
        <p:spPr>
          <a:xfrm>
            <a:off x="6096000" y="1911178"/>
            <a:ext cx="5375647" cy="4725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8280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Player </a:t>
            </a:r>
            <a:r>
              <a:rPr lang="pl-PL" dirty="0" err="1"/>
              <a:t>Clients</a:t>
            </a:r>
            <a:endParaRPr lang="en-US" dirty="0"/>
          </a:p>
        </p:txBody>
      </p:sp>
      <p:sp>
        <p:nvSpPr>
          <p:cNvPr id="3" name="Symbol zastępczy zawartości 2"/>
          <p:cNvSpPr>
            <a:spLocks noGrp="1"/>
          </p:cNvSpPr>
          <p:nvPr>
            <p:ph idx="1"/>
          </p:nvPr>
        </p:nvSpPr>
        <p:spPr/>
        <p:txBody>
          <a:bodyPr/>
          <a:lstStyle/>
          <a:p>
            <a:r>
              <a:rPr lang="pl-PL" dirty="0"/>
              <a:t>Azure Media Player</a:t>
            </a:r>
          </a:p>
          <a:p>
            <a:r>
              <a:rPr lang="pl-PL" dirty="0"/>
              <a:t>Flash</a:t>
            </a:r>
          </a:p>
          <a:p>
            <a:r>
              <a:rPr lang="pl-PL" dirty="0"/>
              <a:t>HTML5</a:t>
            </a:r>
          </a:p>
          <a:p>
            <a:r>
              <a:rPr lang="pl-PL" dirty="0"/>
              <a:t>JW Player</a:t>
            </a:r>
          </a:p>
          <a:p>
            <a:r>
              <a:rPr lang="pl-PL" dirty="0"/>
              <a:t>DASH Live Player</a:t>
            </a:r>
          </a:p>
          <a:p>
            <a:r>
              <a:rPr lang="pl-PL" dirty="0"/>
              <a:t>Silverlight</a:t>
            </a:r>
            <a:endParaRPr lang="en-US" dirty="0"/>
          </a:p>
        </p:txBody>
      </p:sp>
    </p:spTree>
    <p:extLst>
      <p:ext uri="{BB962C8B-B14F-4D97-AF65-F5344CB8AC3E}">
        <p14:creationId xmlns:p14="http://schemas.microsoft.com/office/powerpoint/2010/main" val="409029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Sponsor spotkania:</a:t>
            </a:r>
            <a:endParaRPr lang="en-GB" dirty="0"/>
          </a:p>
        </p:txBody>
      </p:sp>
      <p:sp>
        <p:nvSpPr>
          <p:cNvPr id="4" name="Prostokąt 3"/>
          <p:cNvSpPr/>
          <p:nvPr/>
        </p:nvSpPr>
        <p:spPr>
          <a:xfrm>
            <a:off x="3814445" y="4684656"/>
            <a:ext cx="5698804" cy="523220"/>
          </a:xfrm>
          <a:prstGeom prst="rect">
            <a:avLst/>
          </a:prstGeom>
        </p:spPr>
        <p:txBody>
          <a:bodyPr wrap="none">
            <a:spAutoFit/>
          </a:bodyPr>
          <a:lstStyle/>
          <a:p>
            <a:r>
              <a:rPr lang="pl-PL" sz="2800" dirty="0"/>
              <a:t>Web: </a:t>
            </a:r>
            <a:r>
              <a:rPr lang="en-GB" sz="2800" b="1" dirty="0"/>
              <a:t>https://www.objectivity.co.uk/</a:t>
            </a:r>
          </a:p>
        </p:txBody>
      </p:sp>
      <p:pic>
        <p:nvPicPr>
          <p:cNvPr id="3" name="Obraz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905" y="2436783"/>
            <a:ext cx="9632188" cy="2091053"/>
          </a:xfrm>
          <a:prstGeom prst="rect">
            <a:avLst/>
          </a:prstGeom>
        </p:spPr>
      </p:pic>
    </p:spTree>
    <p:extLst>
      <p:ext uri="{BB962C8B-B14F-4D97-AF65-F5344CB8AC3E}">
        <p14:creationId xmlns:p14="http://schemas.microsoft.com/office/powerpoint/2010/main" val="2071354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t>Azure Media Services Analytics </a:t>
            </a:r>
          </a:p>
        </p:txBody>
      </p:sp>
      <p:sp>
        <p:nvSpPr>
          <p:cNvPr id="3" name="Symbol zastępczy zawartości 2"/>
          <p:cNvSpPr>
            <a:spLocks noGrp="1"/>
          </p:cNvSpPr>
          <p:nvPr>
            <p:ph idx="1"/>
          </p:nvPr>
        </p:nvSpPr>
        <p:spPr/>
        <p:txBody>
          <a:bodyPr/>
          <a:lstStyle/>
          <a:p>
            <a:r>
              <a:rPr lang="pl-PL" dirty="0" err="1"/>
              <a:t>Indexer</a:t>
            </a:r>
            <a:r>
              <a:rPr lang="pl-PL" dirty="0"/>
              <a:t> – przeszukiwanie ścieżek z napisami</a:t>
            </a:r>
          </a:p>
          <a:p>
            <a:r>
              <a:rPr lang="pl-PL" dirty="0" err="1"/>
              <a:t>Hyperlapse</a:t>
            </a:r>
            <a:r>
              <a:rPr lang="pl-PL" dirty="0"/>
              <a:t> – stabilizacja obrazu*</a:t>
            </a:r>
          </a:p>
          <a:p>
            <a:r>
              <a:rPr lang="pl-PL" dirty="0"/>
              <a:t>Detekcja ruchu</a:t>
            </a:r>
          </a:p>
          <a:p>
            <a:r>
              <a:rPr lang="pl-PL" dirty="0"/>
              <a:t>Wykrywanie twarzy</a:t>
            </a:r>
          </a:p>
          <a:p>
            <a:r>
              <a:rPr lang="pl-PL" dirty="0"/>
              <a:t>Wideo podsumowania – sugerowanie interesujących fragmentów</a:t>
            </a:r>
          </a:p>
          <a:p>
            <a:r>
              <a:rPr lang="pl-PL" dirty="0"/>
              <a:t>Rozpoznawanie znaków OCR</a:t>
            </a:r>
          </a:p>
          <a:p>
            <a:r>
              <a:rPr lang="en-US" dirty="0"/>
              <a:t>Scalable face redaction</a:t>
            </a:r>
            <a:r>
              <a:rPr lang="pl-PL" dirty="0"/>
              <a:t> – rozmazywanie </a:t>
            </a:r>
            <a:r>
              <a:rPr lang="pl-PL" dirty="0" err="1"/>
              <a:t>twrzy</a:t>
            </a:r>
            <a:endParaRPr lang="en-US" dirty="0"/>
          </a:p>
        </p:txBody>
      </p:sp>
      <p:pic>
        <p:nvPicPr>
          <p:cNvPr id="5" name="Obraz 4"/>
          <p:cNvPicPr>
            <a:picLocks noChangeAspect="1"/>
          </p:cNvPicPr>
          <p:nvPr/>
        </p:nvPicPr>
        <p:blipFill>
          <a:blip r:embed="rId2"/>
          <a:stretch>
            <a:fillRect/>
          </a:stretch>
        </p:blipFill>
        <p:spPr>
          <a:xfrm>
            <a:off x="435702" y="1825625"/>
            <a:ext cx="11320596" cy="3981492"/>
          </a:xfrm>
          <a:prstGeom prst="rect">
            <a:avLst/>
          </a:prstGeom>
        </p:spPr>
      </p:pic>
      <p:sp>
        <p:nvSpPr>
          <p:cNvPr id="6" name="Prostokąt 5"/>
          <p:cNvSpPr/>
          <p:nvPr/>
        </p:nvSpPr>
        <p:spPr>
          <a:xfrm>
            <a:off x="3558382" y="6311900"/>
            <a:ext cx="5075236" cy="369332"/>
          </a:xfrm>
          <a:prstGeom prst="rect">
            <a:avLst/>
          </a:prstGeom>
        </p:spPr>
        <p:txBody>
          <a:bodyPr wrap="none">
            <a:spAutoFit/>
          </a:bodyPr>
          <a:lstStyle/>
          <a:p>
            <a:r>
              <a:rPr lang="en-US" dirty="0"/>
              <a:t>https://www.youtube.com/watch?v=SOpwHaQnRSY</a:t>
            </a:r>
          </a:p>
        </p:txBody>
      </p:sp>
    </p:spTree>
    <p:extLst>
      <p:ext uri="{BB962C8B-B14F-4D97-AF65-F5344CB8AC3E}">
        <p14:creationId xmlns:p14="http://schemas.microsoft.com/office/powerpoint/2010/main" val="55916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Aplikacje do Live Streaming-u</a:t>
            </a:r>
            <a:endParaRPr lang="en-US" dirty="0"/>
          </a:p>
        </p:txBody>
      </p:sp>
      <p:sp>
        <p:nvSpPr>
          <p:cNvPr id="3" name="Symbol zastępczy zawartości 2"/>
          <p:cNvSpPr>
            <a:spLocks noGrp="1"/>
          </p:cNvSpPr>
          <p:nvPr>
            <p:ph idx="1"/>
          </p:nvPr>
        </p:nvSpPr>
        <p:spPr/>
        <p:txBody>
          <a:bodyPr>
            <a:normAutofit fontScale="92500"/>
          </a:bodyPr>
          <a:lstStyle/>
          <a:p>
            <a:r>
              <a:rPr lang="pl-PL" dirty="0" err="1"/>
              <a:t>WireCast</a:t>
            </a:r>
            <a:r>
              <a:rPr lang="pl-PL" dirty="0"/>
              <a:t> (płatna)</a:t>
            </a:r>
          </a:p>
          <a:p>
            <a:r>
              <a:rPr lang="pl-PL" dirty="0"/>
              <a:t>Adobe Flash Media Live Encoder (płatna)</a:t>
            </a:r>
          </a:p>
          <a:p>
            <a:r>
              <a:rPr lang="pl-PL" dirty="0"/>
              <a:t>Aplikacja musi wspierać protokół RTMP (Real-Time Messaging </a:t>
            </a:r>
            <a:r>
              <a:rPr lang="pl-PL" dirty="0" err="1"/>
              <a:t>Protocol</a:t>
            </a:r>
            <a:r>
              <a:rPr lang="pl-PL" dirty="0"/>
              <a:t>)</a:t>
            </a:r>
          </a:p>
          <a:p>
            <a:endParaRPr lang="pl-PL" dirty="0"/>
          </a:p>
          <a:p>
            <a:endParaRPr lang="pl-PL" dirty="0"/>
          </a:p>
          <a:p>
            <a:endParaRPr lang="pl-PL" dirty="0"/>
          </a:p>
          <a:p>
            <a:endParaRPr lang="pl-PL" dirty="0"/>
          </a:p>
          <a:p>
            <a:pPr marL="0" indent="0">
              <a:buNone/>
            </a:pPr>
            <a:r>
              <a:rPr lang="en-US" dirty="0"/>
              <a:t>https://azure.microsoft.com/en-us/blog/azure-media-services-rtmp-support-and-live-encoders/</a:t>
            </a:r>
          </a:p>
        </p:txBody>
      </p:sp>
    </p:spTree>
    <p:extLst>
      <p:ext uri="{BB962C8B-B14F-4D97-AF65-F5344CB8AC3E}">
        <p14:creationId xmlns:p14="http://schemas.microsoft.com/office/powerpoint/2010/main" val="4041863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Dynamic</a:t>
            </a:r>
            <a:r>
              <a:rPr lang="pl-PL" dirty="0"/>
              <a:t> </a:t>
            </a:r>
            <a:r>
              <a:rPr lang="pl-PL" dirty="0" err="1"/>
              <a:t>Packing</a:t>
            </a:r>
            <a:endParaRPr lang="en-US" dirty="0"/>
          </a:p>
        </p:txBody>
      </p:sp>
      <p:pic>
        <p:nvPicPr>
          <p:cNvPr id="65" name="Picture 2"/>
          <p:cNvPicPr>
            <a:picLocks noChangeAspect="1"/>
          </p:cNvPicPr>
          <p:nvPr/>
        </p:nvPicPr>
        <p:blipFill>
          <a:blip r:embed="rId2"/>
          <a:stretch>
            <a:fillRect/>
          </a:stretch>
        </p:blipFill>
        <p:spPr>
          <a:xfrm>
            <a:off x="7420308" y="3016100"/>
            <a:ext cx="420780" cy="343373"/>
          </a:xfrm>
          <a:prstGeom prst="rect">
            <a:avLst/>
          </a:prstGeom>
        </p:spPr>
      </p:pic>
      <p:pic>
        <p:nvPicPr>
          <p:cNvPr id="66" name="Picture 3"/>
          <p:cNvPicPr>
            <a:picLocks noChangeAspect="1"/>
          </p:cNvPicPr>
          <p:nvPr/>
        </p:nvPicPr>
        <p:blipFill>
          <a:blip r:embed="rId2"/>
          <a:stretch>
            <a:fillRect/>
          </a:stretch>
        </p:blipFill>
        <p:spPr>
          <a:xfrm>
            <a:off x="7457661" y="2021724"/>
            <a:ext cx="420780" cy="343373"/>
          </a:xfrm>
          <a:prstGeom prst="rect">
            <a:avLst/>
          </a:prstGeom>
        </p:spPr>
      </p:pic>
      <p:pic>
        <p:nvPicPr>
          <p:cNvPr id="67" name="Picture 4"/>
          <p:cNvPicPr>
            <a:picLocks noChangeAspect="1"/>
          </p:cNvPicPr>
          <p:nvPr/>
        </p:nvPicPr>
        <p:blipFill>
          <a:blip r:embed="rId2"/>
          <a:stretch>
            <a:fillRect/>
          </a:stretch>
        </p:blipFill>
        <p:spPr>
          <a:xfrm>
            <a:off x="5122074" y="2094388"/>
            <a:ext cx="841559" cy="686746"/>
          </a:xfrm>
          <a:prstGeom prst="rect">
            <a:avLst/>
          </a:prstGeom>
        </p:spPr>
      </p:pic>
      <p:pic>
        <p:nvPicPr>
          <p:cNvPr id="68"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114" y="2298514"/>
            <a:ext cx="1094395" cy="1094395"/>
          </a:xfrm>
          <a:prstGeom prst="rect">
            <a:avLst/>
          </a:prstGeom>
        </p:spPr>
      </p:pic>
      <p:pic>
        <p:nvPicPr>
          <p:cNvPr id="69"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6109" y="2251731"/>
            <a:ext cx="891377" cy="1208745"/>
          </a:xfrm>
          <a:prstGeom prst="rect">
            <a:avLst/>
          </a:prstGeom>
        </p:spPr>
      </p:pic>
      <p:sp>
        <p:nvSpPr>
          <p:cNvPr id="70" name="TextBox 7"/>
          <p:cNvSpPr txBox="1"/>
          <p:nvPr/>
        </p:nvSpPr>
        <p:spPr>
          <a:xfrm>
            <a:off x="2208786" y="3392909"/>
            <a:ext cx="1511439" cy="338554"/>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dirty="0">
                <a:solidFill>
                  <a:srgbClr val="000000">
                    <a:lumMod val="65000"/>
                    <a:lumOff val="35000"/>
                  </a:srgbClr>
                </a:solidFill>
              </a:rPr>
              <a:t>Video sources</a:t>
            </a:r>
          </a:p>
        </p:txBody>
      </p:sp>
      <p:cxnSp>
        <p:nvCxnSpPr>
          <p:cNvPr id="71" name="Straight Arrow Connector 8"/>
          <p:cNvCxnSpPr/>
          <p:nvPr/>
        </p:nvCxnSpPr>
        <p:spPr>
          <a:xfrm flipV="1">
            <a:off x="3566323" y="2843315"/>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72" name="TextBox 9"/>
          <p:cNvSpPr txBox="1"/>
          <p:nvPr/>
        </p:nvSpPr>
        <p:spPr>
          <a:xfrm>
            <a:off x="4242078" y="3392909"/>
            <a:ext cx="1933543" cy="338554"/>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600" b="1" dirty="0">
                <a:solidFill>
                  <a:srgbClr val="000000">
                    <a:lumMod val="65000"/>
                    <a:lumOff val="35000"/>
                  </a:srgbClr>
                </a:solidFill>
                <a:latin typeface="Trebuchet MS" panose="020B0603020202020204" pitchFamily="34" charset="0"/>
              </a:rPr>
              <a:t>Multi-bitrates Mp4</a:t>
            </a:r>
          </a:p>
        </p:txBody>
      </p:sp>
      <p:sp>
        <p:nvSpPr>
          <p:cNvPr id="73" name="TextBox 12"/>
          <p:cNvSpPr txBox="1"/>
          <p:nvPr/>
        </p:nvSpPr>
        <p:spPr>
          <a:xfrm>
            <a:off x="8949377" y="3535263"/>
            <a:ext cx="1452642" cy="338554"/>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600" b="1" dirty="0">
                <a:solidFill>
                  <a:srgbClr val="000000">
                    <a:lumMod val="65000"/>
                    <a:lumOff val="35000"/>
                  </a:srgbClr>
                </a:solidFill>
                <a:latin typeface="Trebuchet MS" panose="020B0603020202020204" pitchFamily="34" charset="0"/>
              </a:rPr>
              <a:t>Origin Server</a:t>
            </a:r>
          </a:p>
        </p:txBody>
      </p:sp>
      <p:pic>
        <p:nvPicPr>
          <p:cNvPr id="7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255" y="2058238"/>
            <a:ext cx="629796" cy="629796"/>
          </a:xfrm>
          <a:prstGeom prst="rect">
            <a:avLst/>
          </a:prstGeom>
        </p:spPr>
      </p:pic>
      <p:pic>
        <p:nvPicPr>
          <p:cNvPr id="7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871" y="3039932"/>
            <a:ext cx="629796" cy="629796"/>
          </a:xfrm>
          <a:prstGeom prst="rect">
            <a:avLst/>
          </a:prstGeom>
        </p:spPr>
      </p:pic>
      <p:sp>
        <p:nvSpPr>
          <p:cNvPr id="76" name="TextBox 15"/>
          <p:cNvSpPr txBox="1"/>
          <p:nvPr/>
        </p:nvSpPr>
        <p:spPr>
          <a:xfrm>
            <a:off x="7541046" y="2365097"/>
            <a:ext cx="431528" cy="261610"/>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100" b="1" dirty="0">
                <a:solidFill>
                  <a:srgbClr val="000000">
                    <a:lumMod val="65000"/>
                    <a:lumOff val="35000"/>
                  </a:srgbClr>
                </a:solidFill>
                <a:latin typeface="Trebuchet MS" panose="020B0603020202020204" pitchFamily="34" charset="0"/>
              </a:rPr>
              <a:t>HLS</a:t>
            </a:r>
          </a:p>
        </p:txBody>
      </p:sp>
      <p:sp>
        <p:nvSpPr>
          <p:cNvPr id="77" name="TextBox 16"/>
          <p:cNvSpPr txBox="1"/>
          <p:nvPr/>
        </p:nvSpPr>
        <p:spPr>
          <a:xfrm>
            <a:off x="7445556" y="3311858"/>
            <a:ext cx="848309" cy="430887"/>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050" b="1" dirty="0">
                <a:solidFill>
                  <a:srgbClr val="000000">
                    <a:lumMod val="65000"/>
                    <a:lumOff val="35000"/>
                  </a:srgbClr>
                </a:solidFill>
                <a:latin typeface="Trebuchet MS" panose="020B0603020202020204" pitchFamily="34" charset="0"/>
              </a:rPr>
              <a:t>Smooth </a:t>
            </a:r>
          </a:p>
          <a:p>
            <a:r>
              <a:rPr lang="en-US" sz="1050" b="1" dirty="0">
                <a:solidFill>
                  <a:srgbClr val="000000">
                    <a:lumMod val="65000"/>
                    <a:lumOff val="35000"/>
                  </a:srgbClr>
                </a:solidFill>
                <a:latin typeface="Trebuchet MS" panose="020B0603020202020204" pitchFamily="34" charset="0"/>
              </a:rPr>
              <a:t>Streaming</a:t>
            </a:r>
          </a:p>
        </p:txBody>
      </p:sp>
      <p:sp>
        <p:nvSpPr>
          <p:cNvPr id="78" name="Rectangle 18"/>
          <p:cNvSpPr/>
          <p:nvPr/>
        </p:nvSpPr>
        <p:spPr>
          <a:xfrm>
            <a:off x="3622462" y="2548326"/>
            <a:ext cx="760144" cy="307777"/>
          </a:xfrm>
          <a:prstGeom prst="rect">
            <a:avLst/>
          </a:prstGeom>
        </p:spPr>
        <p:txBody>
          <a:bodyPr wrap="none">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400" dirty="0">
                <a:solidFill>
                  <a:srgbClr val="000000">
                    <a:lumMod val="65000"/>
                    <a:lumOff val="35000"/>
                  </a:srgbClr>
                </a:solidFill>
                <a:latin typeface="Trebuchet MS" panose="020B0603020202020204" pitchFamily="34" charset="0"/>
              </a:rPr>
              <a:t>Encode</a:t>
            </a:r>
            <a:endParaRPr lang="en-US" sz="1400" dirty="0">
              <a:solidFill>
                <a:srgbClr val="000000"/>
              </a:solidFill>
            </a:endParaRPr>
          </a:p>
        </p:txBody>
      </p:sp>
      <p:sp>
        <p:nvSpPr>
          <p:cNvPr id="79" name="Rectangle 19"/>
          <p:cNvSpPr/>
          <p:nvPr/>
        </p:nvSpPr>
        <p:spPr>
          <a:xfrm rot="20153923">
            <a:off x="6133916" y="2328605"/>
            <a:ext cx="830292" cy="307777"/>
          </a:xfrm>
          <a:prstGeom prst="rect">
            <a:avLst/>
          </a:prstGeom>
        </p:spPr>
        <p:txBody>
          <a:bodyPr wrap="none">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400" dirty="0">
                <a:solidFill>
                  <a:srgbClr val="000000">
                    <a:lumMod val="65000"/>
                    <a:lumOff val="35000"/>
                  </a:srgbClr>
                </a:solidFill>
                <a:latin typeface="Trebuchet MS" panose="020B0603020202020204" pitchFamily="34" charset="0"/>
              </a:rPr>
              <a:t>Package</a:t>
            </a:r>
            <a:endParaRPr lang="en-US" sz="1400" dirty="0">
              <a:solidFill>
                <a:srgbClr val="000000"/>
              </a:solidFill>
            </a:endParaRPr>
          </a:p>
        </p:txBody>
      </p:sp>
      <p:pic>
        <p:nvPicPr>
          <p:cNvPr id="80" name="Picture 20"/>
          <p:cNvPicPr>
            <a:picLocks noChangeAspect="1"/>
          </p:cNvPicPr>
          <p:nvPr/>
        </p:nvPicPr>
        <p:blipFill>
          <a:blip r:embed="rId2"/>
          <a:stretch>
            <a:fillRect/>
          </a:stretch>
        </p:blipFill>
        <p:spPr>
          <a:xfrm>
            <a:off x="5072870" y="4172986"/>
            <a:ext cx="841559" cy="686746"/>
          </a:xfrm>
          <a:prstGeom prst="rect">
            <a:avLst/>
          </a:prstGeom>
        </p:spPr>
      </p:pic>
      <p:pic>
        <p:nvPicPr>
          <p:cNvPr id="81"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910" y="4377112"/>
            <a:ext cx="1094395" cy="1094395"/>
          </a:xfrm>
          <a:prstGeom prst="rect">
            <a:avLst/>
          </a:prstGeom>
        </p:spPr>
      </p:pic>
      <p:pic>
        <p:nvPicPr>
          <p:cNvPr id="82"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6905" y="4330329"/>
            <a:ext cx="891377" cy="1208745"/>
          </a:xfrm>
          <a:prstGeom prst="rect">
            <a:avLst/>
          </a:prstGeom>
        </p:spPr>
      </p:pic>
      <p:sp>
        <p:nvSpPr>
          <p:cNvPr id="83" name="TextBox 23"/>
          <p:cNvSpPr txBox="1"/>
          <p:nvPr/>
        </p:nvSpPr>
        <p:spPr>
          <a:xfrm>
            <a:off x="2159582" y="5471507"/>
            <a:ext cx="1511439" cy="338554"/>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dirty="0">
                <a:solidFill>
                  <a:srgbClr val="000000">
                    <a:lumMod val="65000"/>
                    <a:lumOff val="35000"/>
                  </a:srgbClr>
                </a:solidFill>
              </a:rPr>
              <a:t>Video sources</a:t>
            </a:r>
          </a:p>
        </p:txBody>
      </p:sp>
      <p:sp>
        <p:nvSpPr>
          <p:cNvPr id="84" name="TextBox 25"/>
          <p:cNvSpPr txBox="1"/>
          <p:nvPr/>
        </p:nvSpPr>
        <p:spPr>
          <a:xfrm>
            <a:off x="4192874" y="5471507"/>
            <a:ext cx="1933543" cy="338554"/>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600" b="1" dirty="0">
                <a:solidFill>
                  <a:srgbClr val="000000">
                    <a:lumMod val="65000"/>
                    <a:lumOff val="35000"/>
                  </a:srgbClr>
                </a:solidFill>
                <a:latin typeface="Trebuchet MS" panose="020B0603020202020204" pitchFamily="34" charset="0"/>
              </a:rPr>
              <a:t>Multi-bitrates Mp4</a:t>
            </a:r>
          </a:p>
        </p:txBody>
      </p:sp>
      <p:pic>
        <p:nvPicPr>
          <p:cNvPr id="85" name="Picture 26"/>
          <p:cNvPicPr>
            <a:picLocks noChangeAspect="1"/>
          </p:cNvPicPr>
          <p:nvPr/>
        </p:nvPicPr>
        <p:blipFill>
          <a:blip r:embed="rId5"/>
          <a:stretch>
            <a:fillRect/>
          </a:stretch>
        </p:blipFill>
        <p:spPr>
          <a:xfrm>
            <a:off x="7095537" y="4691279"/>
            <a:ext cx="734790" cy="1054257"/>
          </a:xfrm>
          <a:prstGeom prst="rect">
            <a:avLst/>
          </a:prstGeom>
        </p:spPr>
      </p:pic>
      <p:sp>
        <p:nvSpPr>
          <p:cNvPr id="86" name="TextBox 28"/>
          <p:cNvSpPr txBox="1"/>
          <p:nvPr/>
        </p:nvSpPr>
        <p:spPr>
          <a:xfrm>
            <a:off x="6980195" y="4016981"/>
            <a:ext cx="1452642" cy="338554"/>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600" b="1" dirty="0">
                <a:solidFill>
                  <a:srgbClr val="000000">
                    <a:lumMod val="65000"/>
                    <a:lumOff val="35000"/>
                  </a:srgbClr>
                </a:solidFill>
                <a:latin typeface="Trebuchet MS" panose="020B0603020202020204" pitchFamily="34" charset="0"/>
              </a:rPr>
              <a:t>Origin Server</a:t>
            </a:r>
          </a:p>
        </p:txBody>
      </p:sp>
      <p:pic>
        <p:nvPicPr>
          <p:cNvPr id="87"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41" y="4238663"/>
            <a:ext cx="629796" cy="629796"/>
          </a:xfrm>
          <a:prstGeom prst="rect">
            <a:avLst/>
          </a:prstGeom>
        </p:spPr>
      </p:pic>
      <p:pic>
        <p:nvPicPr>
          <p:cNvPr id="88"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114" y="4867265"/>
            <a:ext cx="629796" cy="629796"/>
          </a:xfrm>
          <a:prstGeom prst="rect">
            <a:avLst/>
          </a:prstGeom>
        </p:spPr>
      </p:pic>
      <p:sp>
        <p:nvSpPr>
          <p:cNvPr id="89" name="TextBox 31"/>
          <p:cNvSpPr txBox="1"/>
          <p:nvPr/>
        </p:nvSpPr>
        <p:spPr>
          <a:xfrm>
            <a:off x="8334332" y="4545522"/>
            <a:ext cx="431528" cy="261610"/>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100" b="1" dirty="0">
                <a:solidFill>
                  <a:srgbClr val="000000">
                    <a:lumMod val="65000"/>
                    <a:lumOff val="35000"/>
                  </a:srgbClr>
                </a:solidFill>
                <a:latin typeface="Trebuchet MS" panose="020B0603020202020204" pitchFamily="34" charset="0"/>
              </a:rPr>
              <a:t>HLS</a:t>
            </a:r>
          </a:p>
        </p:txBody>
      </p:sp>
      <p:sp>
        <p:nvSpPr>
          <p:cNvPr id="90" name="TextBox 32"/>
          <p:cNvSpPr txBox="1"/>
          <p:nvPr/>
        </p:nvSpPr>
        <p:spPr>
          <a:xfrm>
            <a:off x="8266829" y="5075219"/>
            <a:ext cx="848309" cy="430887"/>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050" b="1" dirty="0">
                <a:solidFill>
                  <a:srgbClr val="000000">
                    <a:lumMod val="65000"/>
                    <a:lumOff val="35000"/>
                  </a:srgbClr>
                </a:solidFill>
                <a:latin typeface="Trebuchet MS" panose="020B0603020202020204" pitchFamily="34" charset="0"/>
              </a:rPr>
              <a:t>Smooth </a:t>
            </a:r>
          </a:p>
          <a:p>
            <a:r>
              <a:rPr lang="en-US" sz="1050" b="1" dirty="0">
                <a:solidFill>
                  <a:srgbClr val="000000">
                    <a:lumMod val="65000"/>
                    <a:lumOff val="35000"/>
                  </a:srgbClr>
                </a:solidFill>
                <a:latin typeface="Trebuchet MS" panose="020B0603020202020204" pitchFamily="34" charset="0"/>
              </a:rPr>
              <a:t>Streaming</a:t>
            </a:r>
          </a:p>
        </p:txBody>
      </p:sp>
      <p:sp>
        <p:nvSpPr>
          <p:cNvPr id="91" name="Rectangle 33"/>
          <p:cNvSpPr/>
          <p:nvPr/>
        </p:nvSpPr>
        <p:spPr>
          <a:xfrm>
            <a:off x="6936451" y="4001291"/>
            <a:ext cx="2191084" cy="2197763"/>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92" name="Rectangle 34"/>
          <p:cNvSpPr/>
          <p:nvPr/>
        </p:nvSpPr>
        <p:spPr>
          <a:xfrm>
            <a:off x="3622832" y="4622927"/>
            <a:ext cx="760144" cy="307777"/>
          </a:xfrm>
          <a:prstGeom prst="rect">
            <a:avLst/>
          </a:prstGeom>
        </p:spPr>
        <p:txBody>
          <a:bodyPr wrap="none">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400" dirty="0">
                <a:solidFill>
                  <a:srgbClr val="000000">
                    <a:lumMod val="65000"/>
                    <a:lumOff val="35000"/>
                  </a:srgbClr>
                </a:solidFill>
                <a:latin typeface="Trebuchet MS" panose="020B0603020202020204" pitchFamily="34" charset="0"/>
              </a:rPr>
              <a:t>Encode</a:t>
            </a:r>
            <a:endParaRPr lang="en-US" sz="1400" dirty="0">
              <a:solidFill>
                <a:srgbClr val="000000"/>
              </a:solidFill>
            </a:endParaRPr>
          </a:p>
        </p:txBody>
      </p:sp>
      <p:sp>
        <p:nvSpPr>
          <p:cNvPr id="93" name="Rectangle 35"/>
          <p:cNvSpPr/>
          <p:nvPr/>
        </p:nvSpPr>
        <p:spPr>
          <a:xfrm>
            <a:off x="5954334" y="4360810"/>
            <a:ext cx="971356" cy="523220"/>
          </a:xfrm>
          <a:prstGeom prst="rect">
            <a:avLst/>
          </a:prstGeom>
        </p:spPr>
        <p:txBody>
          <a:bodyPr wrap="none">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a:r>
              <a:rPr lang="en-US" sz="1400" dirty="0">
                <a:solidFill>
                  <a:srgbClr val="000000">
                    <a:lumMod val="65000"/>
                    <a:lumOff val="35000"/>
                  </a:srgbClr>
                </a:solidFill>
                <a:latin typeface="Trebuchet MS" panose="020B0603020202020204" pitchFamily="34" charset="0"/>
              </a:rPr>
              <a:t>Dynamic</a:t>
            </a:r>
          </a:p>
          <a:p>
            <a:pPr algn="ctr"/>
            <a:r>
              <a:rPr lang="en-US" sz="1400" dirty="0">
                <a:solidFill>
                  <a:srgbClr val="000000">
                    <a:lumMod val="65000"/>
                    <a:lumOff val="35000"/>
                  </a:srgbClr>
                </a:solidFill>
                <a:latin typeface="Trebuchet MS" panose="020B0603020202020204" pitchFamily="34" charset="0"/>
              </a:rPr>
              <a:t>Packaging</a:t>
            </a:r>
            <a:endParaRPr lang="en-US" sz="1400" dirty="0">
              <a:solidFill>
                <a:srgbClr val="000000"/>
              </a:solidFill>
            </a:endParaRPr>
          </a:p>
        </p:txBody>
      </p:sp>
      <p:sp>
        <p:nvSpPr>
          <p:cNvPr id="94" name="TextBox 36"/>
          <p:cNvSpPr txBox="1"/>
          <p:nvPr/>
        </p:nvSpPr>
        <p:spPr>
          <a:xfrm>
            <a:off x="487550" y="1833940"/>
            <a:ext cx="3204532" cy="338554"/>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600" dirty="0">
                <a:solidFill>
                  <a:srgbClr val="000000"/>
                </a:solidFill>
                <a:latin typeface="Trebuchet MS" panose="020B0603020202020204" pitchFamily="34" charset="0"/>
              </a:rPr>
              <a:t>Traditional Encode and Package</a:t>
            </a:r>
          </a:p>
        </p:txBody>
      </p:sp>
      <p:sp>
        <p:nvSpPr>
          <p:cNvPr id="95" name="TextBox 37"/>
          <p:cNvSpPr txBox="1"/>
          <p:nvPr/>
        </p:nvSpPr>
        <p:spPr>
          <a:xfrm>
            <a:off x="487550" y="3974865"/>
            <a:ext cx="1989647" cy="338554"/>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600" dirty="0">
                <a:solidFill>
                  <a:srgbClr val="000000"/>
                </a:solidFill>
                <a:latin typeface="Trebuchet MS" panose="020B0603020202020204" pitchFamily="34" charset="0"/>
              </a:rPr>
              <a:t>Dynamic Packaging</a:t>
            </a:r>
          </a:p>
        </p:txBody>
      </p:sp>
      <p:cxnSp>
        <p:nvCxnSpPr>
          <p:cNvPr id="96" name="Straight Arrow Connector 38"/>
          <p:cNvCxnSpPr/>
          <p:nvPr/>
        </p:nvCxnSpPr>
        <p:spPr>
          <a:xfrm rot="20153923" flipV="1">
            <a:off x="6138468" y="2610287"/>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97" name="Straight Arrow Connector 39"/>
          <p:cNvCxnSpPr/>
          <p:nvPr/>
        </p:nvCxnSpPr>
        <p:spPr>
          <a:xfrm flipV="1">
            <a:off x="3601604" y="4917915"/>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98" name="Straight Arrow Connector 40"/>
          <p:cNvCxnSpPr>
            <a:endCxn id="91" idx="1"/>
          </p:cNvCxnSpPr>
          <p:nvPr/>
        </p:nvCxnSpPr>
        <p:spPr>
          <a:xfrm>
            <a:off x="6003421" y="4917916"/>
            <a:ext cx="933030" cy="18225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99" name="Rectangle 43"/>
          <p:cNvSpPr/>
          <p:nvPr/>
        </p:nvSpPr>
        <p:spPr>
          <a:xfrm rot="2351307">
            <a:off x="6021353" y="3021141"/>
            <a:ext cx="830292" cy="307777"/>
          </a:xfrm>
          <a:prstGeom prst="rect">
            <a:avLst/>
          </a:prstGeom>
        </p:spPr>
        <p:txBody>
          <a:bodyPr wrap="none">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400" dirty="0">
                <a:solidFill>
                  <a:srgbClr val="000000">
                    <a:lumMod val="65000"/>
                    <a:lumOff val="35000"/>
                  </a:srgbClr>
                </a:solidFill>
                <a:latin typeface="Trebuchet MS" panose="020B0603020202020204" pitchFamily="34" charset="0"/>
              </a:rPr>
              <a:t>Package</a:t>
            </a:r>
            <a:endParaRPr lang="en-US" sz="1400" dirty="0">
              <a:solidFill>
                <a:srgbClr val="000000"/>
              </a:solidFill>
            </a:endParaRPr>
          </a:p>
        </p:txBody>
      </p:sp>
      <p:cxnSp>
        <p:nvCxnSpPr>
          <p:cNvPr id="100" name="Straight Arrow Connector 44"/>
          <p:cNvCxnSpPr/>
          <p:nvPr/>
        </p:nvCxnSpPr>
        <p:spPr>
          <a:xfrm rot="2351307" flipV="1">
            <a:off x="6089787" y="3041247"/>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01" name="Straight Arrow Connector 49"/>
          <p:cNvCxnSpPr/>
          <p:nvPr/>
        </p:nvCxnSpPr>
        <p:spPr>
          <a:xfrm>
            <a:off x="8005126" y="2420875"/>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2" name="TextBox 51"/>
          <p:cNvSpPr txBox="1"/>
          <p:nvPr/>
        </p:nvSpPr>
        <p:spPr>
          <a:xfrm>
            <a:off x="487550" y="5905329"/>
            <a:ext cx="8664295" cy="707886"/>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2000" dirty="0">
                <a:solidFill>
                  <a:srgbClr val="000000"/>
                </a:solidFill>
                <a:latin typeface="Calibri" panose="020F0502020204030204" pitchFamily="34" charset="0"/>
              </a:rPr>
              <a:t>Input format: Mp4 or Smooth Streaming </a:t>
            </a:r>
          </a:p>
          <a:p>
            <a:r>
              <a:rPr lang="en-US" sz="2000" dirty="0">
                <a:solidFill>
                  <a:srgbClr val="000000"/>
                </a:solidFill>
                <a:latin typeface="Calibri" panose="020F0502020204030204" pitchFamily="34" charset="0"/>
              </a:rPr>
              <a:t>Output format: Smooth Streaming , Http-Live-Streaming (v4 and </a:t>
            </a:r>
            <a:r>
              <a:rPr lang="en-US" sz="2000" b="1" dirty="0">
                <a:solidFill>
                  <a:srgbClr val="C00000"/>
                </a:solidFill>
                <a:latin typeface="Calibri" panose="020F0502020204030204" pitchFamily="34" charset="0"/>
              </a:rPr>
              <a:t>v3</a:t>
            </a:r>
            <a:r>
              <a:rPr lang="en-US" sz="2000" dirty="0">
                <a:solidFill>
                  <a:srgbClr val="000000"/>
                </a:solidFill>
                <a:latin typeface="Calibri" panose="020F0502020204030204" pitchFamily="34" charset="0"/>
              </a:rPr>
              <a:t>), MPEG-DASH</a:t>
            </a:r>
          </a:p>
        </p:txBody>
      </p:sp>
      <p:pic>
        <p:nvPicPr>
          <p:cNvPr id="103" name="Picture 2" descr="http://upload.wikimedia.org/wikipedia/commons/6/6c/IO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4717" y="1986728"/>
            <a:ext cx="513162" cy="33730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http://upload.wikimedia.org/wikipedia/commons/6/66/Android_robo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037963" y="2377940"/>
            <a:ext cx="348375" cy="414375"/>
          </a:xfrm>
          <a:prstGeom prst="rect">
            <a:avLst/>
          </a:prstGeom>
          <a:noFill/>
          <a:extLst>
            <a:ext uri="{909E8E84-426E-40DD-AFC4-6F175D3DCCD1}">
              <a14:hiddenFill xmlns:a14="http://schemas.microsoft.com/office/drawing/2010/main">
                <a:solidFill>
                  <a:srgbClr val="FFFFFF"/>
                </a:solidFill>
              </a14:hiddenFill>
            </a:ext>
          </a:extLst>
        </p:spPr>
      </p:pic>
      <p:cxnSp>
        <p:nvCxnSpPr>
          <p:cNvPr id="105" name="Straight Arrow Connector 54"/>
          <p:cNvCxnSpPr/>
          <p:nvPr/>
        </p:nvCxnSpPr>
        <p:spPr>
          <a:xfrm flipV="1">
            <a:off x="8005126" y="2184244"/>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6" name="Picture 6" descr="http://images.wikia.com/darksouls/images/9/91/Icon_xbox36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37963" y="2985325"/>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http://upload.wikimedia.org/wikipedia/commons/c/c7/Windows_logo_-_20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96114" y="3460476"/>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108" name="Straight Arrow Connector 61"/>
          <p:cNvCxnSpPr/>
          <p:nvPr/>
        </p:nvCxnSpPr>
        <p:spPr>
          <a:xfrm flipV="1">
            <a:off x="8732191" y="4307959"/>
            <a:ext cx="1712734" cy="3213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09" name="Straight Arrow Connector 62"/>
          <p:cNvCxnSpPr/>
          <p:nvPr/>
        </p:nvCxnSpPr>
        <p:spPr>
          <a:xfrm flipV="1">
            <a:off x="8742422" y="4617326"/>
            <a:ext cx="1735663" cy="634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0" name="Picture 2" descr="http://upload.wikimedia.org/wikipedia/commons/6/6c/IO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79783" y="4125230"/>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http://upload.wikimedia.org/wikipedia/commons/6/66/Android_robo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0715779" y="4460205"/>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wikia.com/darksouls/images/9/91/Icon_xbox36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5779" y="4997321"/>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8" descr="http://upload.wikimedia.org/wikipedia/commons/c/c7/Windows_logo_-_20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54351" y="5491533"/>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Arrow Connector 75"/>
          <p:cNvCxnSpPr/>
          <p:nvPr/>
        </p:nvCxnSpPr>
        <p:spPr>
          <a:xfrm flipV="1">
            <a:off x="8075352" y="3145712"/>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15" name="Straight Arrow Connector 76"/>
          <p:cNvCxnSpPr/>
          <p:nvPr/>
        </p:nvCxnSpPr>
        <p:spPr>
          <a:xfrm>
            <a:off x="8075352" y="3382480"/>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6" name="Picture 10"/>
          <p:cNvPicPr>
            <a:picLocks noChangeAspect="1"/>
          </p:cNvPicPr>
          <p:nvPr/>
        </p:nvPicPr>
        <p:blipFill>
          <a:blip r:embed="rId5"/>
          <a:stretch>
            <a:fillRect/>
          </a:stretch>
        </p:blipFill>
        <p:spPr>
          <a:xfrm>
            <a:off x="9309806" y="2130369"/>
            <a:ext cx="640781" cy="1473748"/>
          </a:xfrm>
          <a:prstGeom prst="rect">
            <a:avLst/>
          </a:prstGeom>
        </p:spPr>
      </p:pic>
      <p:cxnSp>
        <p:nvCxnSpPr>
          <p:cNvPr id="117" name="Straight Arrow Connector 80"/>
          <p:cNvCxnSpPr/>
          <p:nvPr/>
        </p:nvCxnSpPr>
        <p:spPr>
          <a:xfrm flipV="1">
            <a:off x="8893448" y="5158288"/>
            <a:ext cx="1551477" cy="4829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18" name="Straight Arrow Connector 82"/>
          <p:cNvCxnSpPr/>
          <p:nvPr/>
        </p:nvCxnSpPr>
        <p:spPr>
          <a:xfrm>
            <a:off x="8873311" y="5206001"/>
            <a:ext cx="1604774" cy="40508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9" name="Picture 58">
            <a:hlinkClick r:id="rId10"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1088" y="5537682"/>
            <a:ext cx="629796" cy="629796"/>
          </a:xfrm>
          <a:prstGeom prst="rect">
            <a:avLst/>
          </a:prstGeom>
        </p:spPr>
      </p:pic>
      <p:sp>
        <p:nvSpPr>
          <p:cNvPr id="120" name="TextBox 59"/>
          <p:cNvSpPr txBox="1"/>
          <p:nvPr/>
        </p:nvSpPr>
        <p:spPr>
          <a:xfrm>
            <a:off x="8334332" y="5781202"/>
            <a:ext cx="516488" cy="253916"/>
          </a:xfrm>
          <a:prstGeom prst="rect">
            <a:avLst/>
          </a:prstGeom>
          <a:noFill/>
        </p:spPr>
        <p:txBody>
          <a:bodyPr wrap="non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r>
              <a:rPr lang="en-US" sz="1050" b="1" dirty="0">
                <a:solidFill>
                  <a:srgbClr val="000000">
                    <a:lumMod val="65000"/>
                    <a:lumOff val="35000"/>
                  </a:srgbClr>
                </a:solidFill>
                <a:latin typeface="Trebuchet MS" panose="020B0603020202020204" pitchFamily="34" charset="0"/>
              </a:rPr>
              <a:t>DASH</a:t>
            </a:r>
          </a:p>
        </p:txBody>
      </p:sp>
      <p:cxnSp>
        <p:nvCxnSpPr>
          <p:cNvPr id="121" name="Straight Arrow Connector 63"/>
          <p:cNvCxnSpPr/>
          <p:nvPr/>
        </p:nvCxnSpPr>
        <p:spPr>
          <a:xfrm>
            <a:off x="8893447" y="5911526"/>
            <a:ext cx="1591397" cy="3969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22" name="Straight Arrow Connector 64"/>
          <p:cNvCxnSpPr>
            <a:stCxn id="120" idx="3"/>
          </p:cNvCxnSpPr>
          <p:nvPr/>
        </p:nvCxnSpPr>
        <p:spPr>
          <a:xfrm>
            <a:off x="8850820" y="5908160"/>
            <a:ext cx="1634024" cy="395413"/>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23" name="Picture 2" descr="http://www.blogcdn.com/www.engadget.com/media/2011/04/chrome-logo-2011-04-27.jpg"/>
          <p:cNvPicPr>
            <a:picLocks noChangeAspect="1" noChangeArrowheads="1"/>
          </p:cNvPicPr>
          <p:nvPr/>
        </p:nvPicPr>
        <p:blipFill rotWithShape="1">
          <a:blip r:embed="rId11">
            <a:extLst>
              <a:ext uri="{28A0092B-C50C-407E-A947-70E740481C1C}">
                <a14:useLocalDpi xmlns:a14="http://schemas.microsoft.com/office/drawing/2010/main" val="0"/>
              </a:ext>
            </a:extLst>
          </a:blip>
          <a:srcRect l="21842" r="20784"/>
          <a:stretch/>
        </p:blipFill>
        <p:spPr bwMode="auto">
          <a:xfrm>
            <a:off x="10724396" y="6259272"/>
            <a:ext cx="345381" cy="300994"/>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4" descr="http://icons.iconarchive.com/icons/cornmanthe3rd/metronome/512/Internet-ie-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24396" y="5845085"/>
            <a:ext cx="322393" cy="322393"/>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66"/>
          <p:cNvSpPr/>
          <p:nvPr/>
        </p:nvSpPr>
        <p:spPr>
          <a:xfrm>
            <a:off x="10585671" y="4014739"/>
            <a:ext cx="584920" cy="2693744"/>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Tree>
    <p:extLst>
      <p:ext uri="{BB962C8B-B14F-4D97-AF65-F5344CB8AC3E}">
        <p14:creationId xmlns:p14="http://schemas.microsoft.com/office/powerpoint/2010/main" val="298609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Wirecast</a:t>
            </a:r>
            <a:endParaRPr lang="en-US" dirty="0"/>
          </a:p>
        </p:txBody>
      </p:sp>
      <p:pic>
        <p:nvPicPr>
          <p:cNvPr id="7170" name="Picture 2" descr="https://acom.azurecomcdn.net/80C57D/blogmedia/blogmedia/2014/09/18/wirecast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031" y="220746"/>
            <a:ext cx="7267074" cy="626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41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zawartości 2"/>
          <p:cNvSpPr>
            <a:spLocks noGrp="1"/>
          </p:cNvSpPr>
          <p:nvPr>
            <p:ph idx="1"/>
          </p:nvPr>
        </p:nvSpPr>
        <p:spPr/>
        <p:txBody>
          <a:bodyPr/>
          <a:lstStyle/>
          <a:p>
            <a:endParaRPr lang="en-US"/>
          </a:p>
        </p:txBody>
      </p:sp>
      <p:pic>
        <p:nvPicPr>
          <p:cNvPr id="4098" name="Picture 2" descr="http://i1.wp.com/www.davevoyles.com/wp-content/uploads/2015/04/New-Wirecast-Az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453" y="-343796"/>
            <a:ext cx="8843872" cy="720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445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zawartości 2"/>
          <p:cNvSpPr>
            <a:spLocks noGrp="1"/>
          </p:cNvSpPr>
          <p:nvPr>
            <p:ph idx="1"/>
          </p:nvPr>
        </p:nvSpPr>
        <p:spPr/>
        <p:txBody>
          <a:bodyPr/>
          <a:lstStyle/>
          <a:p>
            <a:endParaRPr lang="en-US"/>
          </a:p>
        </p:txBody>
      </p:sp>
      <p:pic>
        <p:nvPicPr>
          <p:cNvPr id="5122" name="Picture 2" descr="http://i2.wp.com/www.davevoyles.com/wp-content/uploads/2015/04/Wirecast-addr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5"/>
            <a:ext cx="12192000" cy="669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213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zawartości 2"/>
          <p:cNvSpPr>
            <a:spLocks noGrp="1"/>
          </p:cNvSpPr>
          <p:nvPr>
            <p:ph idx="1"/>
          </p:nvPr>
        </p:nvSpPr>
        <p:spPr/>
        <p:txBody>
          <a:bodyPr/>
          <a:lstStyle/>
          <a:p>
            <a:endParaRPr lang="en-US"/>
          </a:p>
        </p:txBody>
      </p:sp>
      <p:pic>
        <p:nvPicPr>
          <p:cNvPr id="6146" name="Picture 2" descr="http://i1.wp.com/www.davevoyles.com/wp-content/uploads/2015/04/Wirecast-live-fe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50" y="0"/>
            <a:ext cx="8672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532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Koszty</a:t>
            </a:r>
            <a:endParaRPr lang="en-US" dirty="0"/>
          </a:p>
        </p:txBody>
      </p:sp>
      <p:sp>
        <p:nvSpPr>
          <p:cNvPr id="3" name="Symbol zastępczy zawartości 2"/>
          <p:cNvSpPr>
            <a:spLocks noGrp="1"/>
          </p:cNvSpPr>
          <p:nvPr>
            <p:ph idx="1"/>
          </p:nvPr>
        </p:nvSpPr>
        <p:spPr/>
        <p:txBody>
          <a:bodyPr/>
          <a:lstStyle/>
          <a:p>
            <a:pPr marL="0" indent="0">
              <a:buNone/>
            </a:pPr>
            <a:r>
              <a:rPr lang="pl-PL" sz="3200" dirty="0"/>
              <a:t>Płacimy za:</a:t>
            </a:r>
          </a:p>
          <a:p>
            <a:r>
              <a:rPr lang="pl-PL" dirty="0" err="1"/>
              <a:t>Encode</a:t>
            </a:r>
            <a:r>
              <a:rPr lang="pl-PL" dirty="0"/>
              <a:t> (GB)</a:t>
            </a:r>
          </a:p>
          <a:p>
            <a:r>
              <a:rPr lang="pl-PL" dirty="0"/>
              <a:t>Przechowywanie video (GB)</a:t>
            </a:r>
          </a:p>
          <a:p>
            <a:r>
              <a:rPr lang="pl-PL" dirty="0"/>
              <a:t>Uruchomienie dynamicznego kodowania (Dzień)</a:t>
            </a:r>
          </a:p>
          <a:p>
            <a:r>
              <a:rPr lang="pl-PL" dirty="0"/>
              <a:t>Live Streaming (Minuta)</a:t>
            </a:r>
            <a:endParaRPr lang="en-US" dirty="0"/>
          </a:p>
        </p:txBody>
      </p:sp>
      <p:pic>
        <p:nvPicPr>
          <p:cNvPr id="5"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448" y="3651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rolling in money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751" y="4001294"/>
            <a:ext cx="4170873" cy="2779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830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a:xfrm>
            <a:off x="3406344" y="4538271"/>
            <a:ext cx="5379309" cy="820169"/>
          </a:xfrm>
        </p:spPr>
        <p:txBody>
          <a:bodyPr>
            <a:normAutofit/>
          </a:bodyPr>
          <a:lstStyle/>
          <a:p>
            <a:r>
              <a:rPr lang="pl-PL" sz="4000" b="1" dirty="0"/>
              <a:t>Dziękuję za uwagę!</a:t>
            </a:r>
          </a:p>
        </p:txBody>
      </p:sp>
      <p:sp>
        <p:nvSpPr>
          <p:cNvPr id="3" name="Podtytuł 2"/>
          <p:cNvSpPr>
            <a:spLocks noGrp="1"/>
          </p:cNvSpPr>
          <p:nvPr>
            <p:ph type="subTitle" idx="1"/>
          </p:nvPr>
        </p:nvSpPr>
        <p:spPr>
          <a:xfrm>
            <a:off x="5187777" y="5369173"/>
            <a:ext cx="1816442" cy="388457"/>
          </a:xfrm>
        </p:spPr>
        <p:txBody>
          <a:bodyPr>
            <a:normAutofit/>
          </a:bodyPr>
          <a:lstStyle/>
          <a:p>
            <a:r>
              <a:rPr lang="pl-PL" sz="1800" dirty="0"/>
              <a:t>Piotr Rogala</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5790" y="5642375"/>
            <a:ext cx="2559258" cy="1057826"/>
          </a:xfrm>
          <a:prstGeom prst="rect">
            <a:avLst/>
          </a:prstGeom>
        </p:spPr>
      </p:pic>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00" y="5552669"/>
            <a:ext cx="3244135" cy="1177028"/>
          </a:xfrm>
          <a:prstGeom prst="rect">
            <a:avLst/>
          </a:prstGeom>
        </p:spPr>
      </p:pic>
      <p:pic>
        <p:nvPicPr>
          <p:cNvPr id="6" name="Obraz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889" y="5816719"/>
            <a:ext cx="2857500" cy="609600"/>
          </a:xfrm>
          <a:prstGeom prst="rect">
            <a:avLst/>
          </a:prstGeom>
        </p:spPr>
      </p:pic>
      <p:pic>
        <p:nvPicPr>
          <p:cNvPr id="18" name="Obraz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127" y="5682095"/>
            <a:ext cx="3274141" cy="878848"/>
          </a:xfrm>
          <a:prstGeom prst="rect">
            <a:avLst/>
          </a:prstGeom>
        </p:spPr>
      </p:pic>
      <p:sp>
        <p:nvSpPr>
          <p:cNvPr id="9" name="Podtytuł 2"/>
          <p:cNvSpPr txBox="1">
            <a:spLocks/>
          </p:cNvSpPr>
          <p:nvPr/>
        </p:nvSpPr>
        <p:spPr>
          <a:xfrm>
            <a:off x="5361038" y="6600663"/>
            <a:ext cx="1469923" cy="4636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l-PL" sz="1600" b="1" dirty="0"/>
              <a:t>Partnerzy</a:t>
            </a:r>
          </a:p>
        </p:txBody>
      </p:sp>
      <p:sp>
        <p:nvSpPr>
          <p:cNvPr id="10" name="Tytuł 1"/>
          <p:cNvSpPr txBox="1">
            <a:spLocks/>
          </p:cNvSpPr>
          <p:nvPr/>
        </p:nvSpPr>
        <p:spPr>
          <a:xfrm>
            <a:off x="838199" y="2177039"/>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l-PL" sz="9600" b="1" dirty="0" err="1"/>
              <a:t>Questions</a:t>
            </a:r>
            <a:r>
              <a:rPr lang="pl-PL" sz="9600" b="1" dirty="0"/>
              <a:t>?</a:t>
            </a:r>
          </a:p>
        </p:txBody>
      </p:sp>
    </p:spTree>
    <p:extLst>
      <p:ext uri="{BB962C8B-B14F-4D97-AF65-F5344CB8AC3E}">
        <p14:creationId xmlns:p14="http://schemas.microsoft.com/office/powerpoint/2010/main" val="3726277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818804" y="189103"/>
            <a:ext cx="864523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l-PL" sz="2400" b="1" dirty="0"/>
              <a:t>Jęśli interesujesz się zagadnieniami Azure Cloud…..</a:t>
            </a:r>
          </a:p>
        </p:txBody>
      </p:sp>
      <p:sp>
        <p:nvSpPr>
          <p:cNvPr id="5" name="TextBox 2"/>
          <p:cNvSpPr txBox="1"/>
          <p:nvPr/>
        </p:nvSpPr>
        <p:spPr>
          <a:xfrm>
            <a:off x="170411" y="920621"/>
            <a:ext cx="7190509" cy="477053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t>Cloud Operations Engineer</a:t>
            </a:r>
            <a:endParaRPr lang="pl-PL" sz="1600" dirty="0"/>
          </a:p>
          <a:p>
            <a:r>
              <a:rPr lang="en-US" sz="1600" dirty="0"/>
              <a:t> </a:t>
            </a:r>
            <a:endParaRPr lang="pl-PL" sz="1600" dirty="0"/>
          </a:p>
          <a:p>
            <a:r>
              <a:rPr lang="en-US" sz="1600" dirty="0"/>
              <a:t>Country: Poland, </a:t>
            </a:r>
            <a:r>
              <a:rPr lang="en-US" sz="1600" dirty="0" err="1"/>
              <a:t>Wrocław</a:t>
            </a:r>
            <a:endParaRPr lang="pl-PL" sz="1600" dirty="0"/>
          </a:p>
          <a:p>
            <a:r>
              <a:rPr lang="en-US" sz="1600" dirty="0"/>
              <a:t> </a:t>
            </a:r>
            <a:endParaRPr lang="pl-PL" sz="1600" dirty="0"/>
          </a:p>
          <a:p>
            <a:r>
              <a:rPr lang="en-US" sz="1600" dirty="0"/>
              <a:t>We are Unit4, a leading provider of enterprise applications empowering people in service organizations. We are on a mission, because we no longer accept the digital downgrade that people experience when they swap their personal devices for their work ones. We create business software that works the way people want, not the other way around.</a:t>
            </a:r>
            <a:endParaRPr lang="pl-PL" sz="1600" dirty="0"/>
          </a:p>
          <a:p>
            <a:r>
              <a:rPr lang="en-US" sz="1600" dirty="0"/>
              <a:t> </a:t>
            </a:r>
            <a:endParaRPr lang="pl-PL" sz="1600" dirty="0"/>
          </a:p>
          <a:p>
            <a:r>
              <a:rPr lang="en-US" sz="1600" dirty="0"/>
              <a:t>SaaS Operations will use DevOps </a:t>
            </a:r>
            <a:r>
              <a:rPr lang="en-US" sz="1600" dirty="0" err="1"/>
              <a:t>methology</a:t>
            </a:r>
            <a:r>
              <a:rPr lang="en-US" sz="1600" dirty="0"/>
              <a:t> to work with both cross functional scrum teams as well as customer facing support groups. A SaaS Engineer supports the deployment, and operations of Unit4 Global scale products. The SaaS engineer collaborates with his/her teammates to monitor, handle incidents, configuration management and to improve solutions in Unit4 cloud platform. In this role, the engineer will work to deploy and operate our Cloud Service, help automate and streamline our operations and processes, and build and maintain tools for deployment, monitoring and operations. The engineer will troubleshoot and resolve issues in our customer facing production environments.</a:t>
            </a:r>
            <a:endParaRPr lang="pl-PL" sz="1600" dirty="0">
              <a:effectLst/>
            </a:endParaRPr>
          </a:p>
        </p:txBody>
      </p:sp>
      <p:sp>
        <p:nvSpPr>
          <p:cNvPr id="6" name="TextBox 3"/>
          <p:cNvSpPr txBox="1"/>
          <p:nvPr/>
        </p:nvSpPr>
        <p:spPr>
          <a:xfrm>
            <a:off x="2199420" y="5849451"/>
            <a:ext cx="7985758"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solidFill>
                  <a:srgbClr val="FF0000"/>
                </a:solidFill>
              </a:rPr>
              <a:t>APPLY AT:  </a:t>
            </a:r>
            <a:endParaRPr lang="pl-PL" dirty="0">
              <a:solidFill>
                <a:srgbClr val="FF0000"/>
              </a:solidFill>
            </a:endParaRPr>
          </a:p>
          <a:p>
            <a:pPr algn="ctr"/>
            <a:r>
              <a:rPr lang="en-US" b="1" dirty="0">
                <a:solidFill>
                  <a:srgbClr val="FF0000"/>
                </a:solidFill>
              </a:rPr>
              <a:t>https://careers.unit4.com/job/cloud-operations-engineer-270225.html</a:t>
            </a:r>
            <a:endParaRPr lang="pl-PL" dirty="0">
              <a:solidFill>
                <a:srgbClr val="FF0000"/>
              </a:solidFill>
            </a:endParaRPr>
          </a:p>
          <a:p>
            <a:pPr algn="ctr"/>
            <a:endParaRPr lang="pl-PL" dirty="0">
              <a:solidFill>
                <a:srgbClr val="FF0000"/>
              </a:solidFill>
            </a:endParaRPr>
          </a:p>
        </p:txBody>
      </p:sp>
      <p:pic>
        <p:nvPicPr>
          <p:cNvPr id="7" name="Picture 6" descr="Znalezione obrazy dla zapytania Unit4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798" y="2661792"/>
            <a:ext cx="42672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560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Dzisiaj do rozdania	</a:t>
            </a:r>
            <a:endParaRPr lang="en-US" dirty="0"/>
          </a:p>
        </p:txBody>
      </p:sp>
      <p:sp>
        <p:nvSpPr>
          <p:cNvPr id="3" name="Symbol zastępczy zawartości 2"/>
          <p:cNvSpPr>
            <a:spLocks noGrp="1"/>
          </p:cNvSpPr>
          <p:nvPr>
            <p:ph idx="1"/>
          </p:nvPr>
        </p:nvSpPr>
        <p:spPr/>
        <p:txBody>
          <a:bodyPr>
            <a:normAutofit/>
          </a:bodyPr>
          <a:lstStyle/>
          <a:p>
            <a:pPr marL="0" indent="0">
              <a:buNone/>
            </a:pPr>
            <a:r>
              <a:rPr lang="pl-PL" sz="4400" dirty="0"/>
              <a:t>3 Vouchery o wartości $100</a:t>
            </a:r>
          </a:p>
          <a:p>
            <a:pPr lvl="1"/>
            <a:r>
              <a:rPr lang="pl-PL" sz="4000"/>
              <a:t> ważne </a:t>
            </a:r>
            <a:r>
              <a:rPr lang="pl-PL" sz="4000" dirty="0"/>
              <a:t>do końca grudnia 2016</a:t>
            </a:r>
          </a:p>
          <a:p>
            <a:pPr lvl="1"/>
            <a:r>
              <a:rPr lang="pl-PL" sz="4000" dirty="0"/>
              <a:t> 30dni na wykorzystanie</a:t>
            </a:r>
            <a:endParaRPr lang="en-US" sz="4000" dirty="0"/>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532" y="4090495"/>
            <a:ext cx="4172936" cy="2086468"/>
          </a:xfrm>
          <a:prstGeom prst="rect">
            <a:avLst/>
          </a:prstGeom>
        </p:spPr>
      </p:pic>
    </p:spTree>
    <p:extLst>
      <p:ext uri="{BB962C8B-B14F-4D97-AF65-F5344CB8AC3E}">
        <p14:creationId xmlns:p14="http://schemas.microsoft.com/office/powerpoint/2010/main" val="164774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Info</a:t>
            </a:r>
            <a:endParaRPr lang="en-GB" dirty="0"/>
          </a:p>
        </p:txBody>
      </p:sp>
      <p:sp>
        <p:nvSpPr>
          <p:cNvPr id="3" name="Symbol zastępczy zawartości 2"/>
          <p:cNvSpPr>
            <a:spLocks noGrp="1"/>
          </p:cNvSpPr>
          <p:nvPr>
            <p:ph idx="1"/>
          </p:nvPr>
        </p:nvSpPr>
        <p:spPr>
          <a:xfrm>
            <a:off x="838200" y="1837656"/>
            <a:ext cx="11139616" cy="4351338"/>
          </a:xfrm>
        </p:spPr>
        <p:txBody>
          <a:bodyPr/>
          <a:lstStyle/>
          <a:p>
            <a:r>
              <a:rPr lang="pl-PL" dirty="0"/>
              <a:t>Jesteśmy dostępni na:</a:t>
            </a:r>
          </a:p>
          <a:p>
            <a:r>
              <a:rPr lang="pl-PL" dirty="0" err="1"/>
              <a:t>Meetup</a:t>
            </a:r>
            <a:r>
              <a:rPr lang="pl-PL" dirty="0"/>
              <a:t>:</a:t>
            </a:r>
            <a:endParaRPr lang="pl-PL" dirty="0">
              <a:hlinkClick r:id="rId2"/>
            </a:endParaRPr>
          </a:p>
          <a:p>
            <a:pPr marL="457200" lvl="1" indent="0">
              <a:buNone/>
            </a:pPr>
            <a:r>
              <a:rPr lang="en-GB" dirty="0">
                <a:hlinkClick r:id="rId2"/>
              </a:rPr>
              <a:t>http://www.meetup.com/Microsoft-Azure-Users-Group-Poland/events</a:t>
            </a:r>
            <a:endParaRPr lang="pl-PL" dirty="0"/>
          </a:p>
          <a:p>
            <a:r>
              <a:rPr lang="pl-PL" dirty="0"/>
              <a:t>Facebook:</a:t>
            </a:r>
          </a:p>
          <a:p>
            <a:pPr marL="457200" lvl="1" indent="0">
              <a:buNone/>
            </a:pPr>
            <a:r>
              <a:rPr lang="pl-PL" dirty="0">
                <a:hlinkClick r:id="rId3"/>
              </a:rPr>
              <a:t>https://www.facebook.com/groups/azureugpl</a:t>
            </a:r>
            <a:endParaRPr lang="pl-PL" dirty="0"/>
          </a:p>
          <a:p>
            <a:pPr marL="0" indent="0">
              <a:buNone/>
            </a:pPr>
            <a:endParaRPr lang="pl-PL" dirty="0"/>
          </a:p>
          <a:p>
            <a:r>
              <a:rPr lang="pl-PL" b="1" dirty="0"/>
              <a:t>Szukamy osób chętnych do prezentacji i dzielenia się wiedzą</a:t>
            </a:r>
          </a:p>
        </p:txBody>
      </p:sp>
    </p:spTree>
    <p:extLst>
      <p:ext uri="{BB962C8B-B14F-4D97-AF65-F5344CB8AC3E}">
        <p14:creationId xmlns:p14="http://schemas.microsoft.com/office/powerpoint/2010/main" val="1952192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Dziś</a:t>
            </a:r>
            <a:endParaRPr lang="en-GB" dirty="0"/>
          </a:p>
        </p:txBody>
      </p:sp>
      <p:sp>
        <p:nvSpPr>
          <p:cNvPr id="3" name="Symbol zastępczy zawartości 2"/>
          <p:cNvSpPr>
            <a:spLocks noGrp="1"/>
          </p:cNvSpPr>
          <p:nvPr>
            <p:ph idx="1"/>
          </p:nvPr>
        </p:nvSpPr>
        <p:spPr>
          <a:xfrm>
            <a:off x="838200" y="1825625"/>
            <a:ext cx="11254946" cy="4351338"/>
          </a:xfrm>
        </p:spPr>
        <p:txBody>
          <a:bodyPr/>
          <a:lstStyle/>
          <a:p>
            <a:r>
              <a:rPr lang="pl-PL" dirty="0" err="1"/>
              <a:t>Session</a:t>
            </a:r>
            <a:r>
              <a:rPr lang="pl-PL" dirty="0"/>
              <a:t> 1: </a:t>
            </a:r>
            <a:r>
              <a:rPr lang="en-US" b="1" dirty="0"/>
              <a:t>Azure AD</a:t>
            </a:r>
            <a:r>
              <a:rPr lang="en-US" dirty="0"/>
              <a:t> (Marek Zalewski)</a:t>
            </a:r>
            <a:endParaRPr lang="pl-PL" dirty="0"/>
          </a:p>
          <a:p>
            <a:r>
              <a:rPr lang="pl-PL" dirty="0" err="1"/>
              <a:t>Session</a:t>
            </a:r>
            <a:r>
              <a:rPr lang="pl-PL" dirty="0"/>
              <a:t> 2: </a:t>
            </a:r>
            <a:r>
              <a:rPr lang="en-US" b="1" dirty="0"/>
              <a:t>Media Services </a:t>
            </a:r>
            <a:r>
              <a:rPr lang="en-US" dirty="0"/>
              <a:t>(Piotr Rogala)</a:t>
            </a:r>
            <a:endParaRPr lang="pl-PL" dirty="0"/>
          </a:p>
          <a:p>
            <a:r>
              <a:rPr lang="pl-PL" dirty="0" err="1"/>
              <a:t>Session</a:t>
            </a:r>
            <a:r>
              <a:rPr lang="pl-PL" dirty="0"/>
              <a:t> 3: </a:t>
            </a:r>
            <a:r>
              <a:rPr lang="pl-PL" b="1" dirty="0"/>
              <a:t>Automatyzacja za pomocą Automation Account</a:t>
            </a:r>
            <a:r>
              <a:rPr lang="pl-PL" dirty="0"/>
              <a:t> (Mirek Choma)</a:t>
            </a:r>
          </a:p>
          <a:p>
            <a:r>
              <a:rPr lang="pl-PL" dirty="0"/>
              <a:t>Open </a:t>
            </a:r>
            <a:r>
              <a:rPr lang="pl-PL" dirty="0" err="1"/>
              <a:t>Spaces</a:t>
            </a:r>
            <a:r>
              <a:rPr lang="pl-PL" dirty="0"/>
              <a:t> with </a:t>
            </a:r>
            <a:r>
              <a:rPr lang="pl-PL" dirty="0" err="1"/>
              <a:t>beer</a:t>
            </a:r>
            <a:endParaRPr lang="pl-PL" dirty="0"/>
          </a:p>
          <a:p>
            <a:pPr lvl="1"/>
            <a:endParaRPr lang="en-GB" dirty="0"/>
          </a:p>
        </p:txBody>
      </p:sp>
    </p:spTree>
    <p:extLst>
      <p:ext uri="{BB962C8B-B14F-4D97-AF65-F5344CB8AC3E}">
        <p14:creationId xmlns:p14="http://schemas.microsoft.com/office/powerpoint/2010/main" val="3119593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About</a:t>
            </a:r>
            <a:r>
              <a:rPr lang="pl-PL" dirty="0"/>
              <a:t> Me</a:t>
            </a:r>
          </a:p>
        </p:txBody>
      </p:sp>
      <p:sp>
        <p:nvSpPr>
          <p:cNvPr id="3" name="Symbol zastępczy zawartości 2"/>
          <p:cNvSpPr>
            <a:spLocks noGrp="1"/>
          </p:cNvSpPr>
          <p:nvPr>
            <p:ph idx="1"/>
          </p:nvPr>
        </p:nvSpPr>
        <p:spPr/>
        <p:txBody>
          <a:bodyPr>
            <a:normAutofit/>
          </a:bodyPr>
          <a:lstStyle/>
          <a:p>
            <a:r>
              <a:rPr lang="pl-PL" dirty="0" err="1"/>
              <a:t>Current</a:t>
            </a:r>
            <a:r>
              <a:rPr lang="pl-PL" dirty="0"/>
              <a:t> </a:t>
            </a:r>
            <a:r>
              <a:rPr lang="pl-PL" dirty="0" err="1"/>
              <a:t>working</a:t>
            </a:r>
            <a:r>
              <a:rPr lang="pl-PL" dirty="0"/>
              <a:t> in IBM</a:t>
            </a:r>
          </a:p>
          <a:p>
            <a:r>
              <a:rPr lang="pl-PL" dirty="0"/>
              <a:t>Blog: </a:t>
            </a:r>
            <a:r>
              <a:rPr lang="pl-PL" sz="2400" b="1" dirty="0">
                <a:hlinkClick r:id="rId2"/>
              </a:rPr>
              <a:t>http://justcloud.pl</a:t>
            </a:r>
            <a:endParaRPr lang="pl-PL" sz="2400" b="1" dirty="0"/>
          </a:p>
          <a:p>
            <a:r>
              <a:rPr lang="pl-PL" dirty="0"/>
              <a:t>FB </a:t>
            </a:r>
            <a:r>
              <a:rPr lang="pl-PL" dirty="0" err="1"/>
              <a:t>Page</a:t>
            </a:r>
            <a:r>
              <a:rPr lang="pl-PL" dirty="0"/>
              <a:t>: </a:t>
            </a:r>
            <a:r>
              <a:rPr lang="pl-PL" sz="2400" b="1" dirty="0">
                <a:hlinkClick r:id="rId3"/>
              </a:rPr>
              <a:t>http://facebook.com/justcloudpl</a:t>
            </a:r>
            <a:endParaRPr lang="pl-PL" b="1" dirty="0"/>
          </a:p>
          <a:p>
            <a:r>
              <a:rPr lang="pl-PL" dirty="0"/>
              <a:t>Group leader: </a:t>
            </a:r>
          </a:p>
          <a:p>
            <a:pPr marL="0" indent="0">
              <a:buNone/>
            </a:pPr>
            <a:r>
              <a:rPr lang="pl-PL" b="1" dirty="0"/>
              <a:t>	M</a:t>
            </a:r>
            <a:r>
              <a:rPr lang="pl-PL" dirty="0"/>
              <a:t>icrosoft </a:t>
            </a:r>
            <a:r>
              <a:rPr lang="pl-PL" b="1" dirty="0"/>
              <a:t>A</a:t>
            </a:r>
            <a:r>
              <a:rPr lang="pl-PL" dirty="0"/>
              <a:t>zure </a:t>
            </a:r>
            <a:r>
              <a:rPr lang="pl-PL" b="1" dirty="0"/>
              <a:t>U</a:t>
            </a:r>
            <a:r>
              <a:rPr lang="pl-PL" dirty="0"/>
              <a:t>ser </a:t>
            </a:r>
            <a:r>
              <a:rPr lang="pl-PL" b="1" dirty="0"/>
              <a:t>G</a:t>
            </a:r>
            <a:r>
              <a:rPr lang="pl-PL" dirty="0"/>
              <a:t>roup </a:t>
            </a:r>
            <a:r>
              <a:rPr lang="pl-PL" b="1" dirty="0"/>
              <a:t>P</a:t>
            </a:r>
            <a:r>
              <a:rPr lang="pl-PL" dirty="0"/>
              <a:t>oland</a:t>
            </a:r>
          </a:p>
          <a:p>
            <a:pPr marL="0" indent="0">
              <a:buNone/>
            </a:pPr>
            <a:r>
              <a:rPr lang="pl-PL" sz="2000" dirty="0"/>
              <a:t>	</a:t>
            </a:r>
            <a:r>
              <a:rPr lang="pl-PL" sz="2400" b="1" dirty="0">
                <a:hlinkClick r:id="rId4"/>
              </a:rPr>
              <a:t>http://azureug.org</a:t>
            </a:r>
            <a:endParaRPr lang="pl-PL" sz="2400" b="1" dirty="0"/>
          </a:p>
          <a:p>
            <a:r>
              <a:rPr lang="pl-PL" dirty="0" err="1"/>
              <a:t>Getting</a:t>
            </a:r>
            <a:r>
              <a:rPr lang="pl-PL" dirty="0"/>
              <a:t> </a:t>
            </a:r>
            <a:r>
              <a:rPr lang="pl-PL" dirty="0" err="1"/>
              <a:t>involve</a:t>
            </a:r>
            <a:r>
              <a:rPr lang="pl-PL" dirty="0"/>
              <a:t> Azure </a:t>
            </a:r>
            <a:r>
              <a:rPr lang="pl-PL" dirty="0" err="1"/>
              <a:t>solutions</a:t>
            </a:r>
            <a:endParaRPr lang="pl-PL" dirty="0"/>
          </a:p>
        </p:txBody>
      </p:sp>
      <p:pic>
        <p:nvPicPr>
          <p:cNvPr id="5" name="Obraz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050" y="1645013"/>
            <a:ext cx="2527549" cy="3093308"/>
          </a:xfrm>
          <a:prstGeom prst="rect">
            <a:avLst/>
          </a:prstGeom>
        </p:spPr>
      </p:pic>
      <p:pic>
        <p:nvPicPr>
          <p:cNvPr id="6" name="Obraz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2753" y="4738321"/>
            <a:ext cx="3274141" cy="878848"/>
          </a:xfrm>
          <a:prstGeom prst="rect">
            <a:avLst/>
          </a:prstGeom>
        </p:spPr>
      </p:pic>
    </p:spTree>
    <p:extLst>
      <p:ext uri="{BB962C8B-B14F-4D97-AF65-F5344CB8AC3E}">
        <p14:creationId xmlns:p14="http://schemas.microsoft.com/office/powerpoint/2010/main" val="1733158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Files</a:t>
            </a:r>
            <a:r>
              <a:rPr lang="pl-PL" dirty="0"/>
              <a:t>, </a:t>
            </a:r>
            <a:r>
              <a:rPr lang="pl-PL" dirty="0" err="1"/>
              <a:t>links</a:t>
            </a:r>
            <a:r>
              <a:rPr lang="pl-PL" dirty="0"/>
              <a:t>, </a:t>
            </a:r>
            <a:r>
              <a:rPr lang="pl-PL" dirty="0" err="1"/>
              <a:t>presentation</a:t>
            </a:r>
            <a:endParaRPr lang="pl-PL" dirty="0"/>
          </a:p>
        </p:txBody>
      </p:sp>
      <p:sp>
        <p:nvSpPr>
          <p:cNvPr id="3" name="Symbol zastępczy zawartości 2"/>
          <p:cNvSpPr>
            <a:spLocks noGrp="1"/>
          </p:cNvSpPr>
          <p:nvPr>
            <p:ph idx="1"/>
          </p:nvPr>
        </p:nvSpPr>
        <p:spPr>
          <a:xfrm>
            <a:off x="3338126" y="2781214"/>
            <a:ext cx="5515748" cy="761056"/>
          </a:xfrm>
        </p:spPr>
        <p:txBody>
          <a:bodyPr>
            <a:noAutofit/>
          </a:bodyPr>
          <a:lstStyle/>
          <a:p>
            <a:pPr marL="0" indent="0">
              <a:buNone/>
            </a:pPr>
            <a:r>
              <a:rPr lang="pl-PL" sz="4000" dirty="0">
                <a:hlinkClick r:id="rId2"/>
              </a:rPr>
              <a:t>http://maugp.justcloud.pl</a:t>
            </a:r>
            <a:endParaRPr lang="pl-PL" sz="4000" dirty="0"/>
          </a:p>
          <a:p>
            <a:pPr marL="0" indent="0">
              <a:buNone/>
            </a:pPr>
            <a:endParaRPr lang="pl-PL" sz="4000" dirty="0"/>
          </a:p>
        </p:txBody>
      </p:sp>
    </p:spTree>
    <p:extLst>
      <p:ext uri="{BB962C8B-B14F-4D97-AF65-F5344CB8AC3E}">
        <p14:creationId xmlns:p14="http://schemas.microsoft.com/office/powerpoint/2010/main" val="2226266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865496" y="802043"/>
            <a:ext cx="10515600" cy="4351338"/>
          </a:xfrm>
        </p:spPr>
        <p:txBody>
          <a:bodyPr>
            <a:normAutofit/>
          </a:bodyPr>
          <a:lstStyle/>
          <a:p>
            <a:pPr marL="0" indent="0" algn="ctr">
              <a:buNone/>
            </a:pPr>
            <a:r>
              <a:rPr lang="pl-PL" sz="6000" dirty="0"/>
              <a:t>Marek Zalewski</a:t>
            </a:r>
          </a:p>
          <a:p>
            <a:pPr marL="0" indent="0" algn="ctr">
              <a:buNone/>
            </a:pPr>
            <a:r>
              <a:rPr lang="pl-PL" sz="7200" dirty="0"/>
              <a:t>Azure AD</a:t>
            </a:r>
            <a:endParaRPr lang="en-US" sz="7200" dirty="0"/>
          </a:p>
        </p:txBody>
      </p:sp>
      <p:pic>
        <p:nvPicPr>
          <p:cNvPr id="1026" name="Picture 2" descr="https://bnehyperv.files.wordpress.com/2015/06/azure-active-directo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511" y="2977712"/>
            <a:ext cx="3839570" cy="3839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7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a:t>Azure Media Services</a:t>
            </a:r>
            <a:endParaRPr lang="en-US" dirty="0"/>
          </a:p>
        </p:txBody>
      </p:sp>
      <p:pic>
        <p:nvPicPr>
          <p:cNvPr id="2050"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928813"/>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446836"/>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30100</TotalTime>
  <Words>376</Words>
  <Application>Microsoft Office PowerPoint</Application>
  <PresentationFormat>Panoramiczny</PresentationFormat>
  <Paragraphs>124</Paragraphs>
  <Slides>29</Slides>
  <Notes>2</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29</vt:i4>
      </vt:variant>
    </vt:vector>
  </HeadingPairs>
  <TitlesOfParts>
    <vt:vector size="34" baseType="lpstr">
      <vt:lpstr>Arial</vt:lpstr>
      <vt:lpstr>Calibri</vt:lpstr>
      <vt:lpstr>Calibri Light</vt:lpstr>
      <vt:lpstr>Trebuchet MS</vt:lpstr>
      <vt:lpstr>Motyw pakietu Office</vt:lpstr>
      <vt:lpstr>[WRO] 4 spotkanie Microsoft Azure User Group Poland we Wrocławiu</vt:lpstr>
      <vt:lpstr>Sponsor spotkania:</vt:lpstr>
      <vt:lpstr>Dzisiaj do rozdania </vt:lpstr>
      <vt:lpstr>Info</vt:lpstr>
      <vt:lpstr>Dziś</vt:lpstr>
      <vt:lpstr>About Me</vt:lpstr>
      <vt:lpstr>Files, links, presentation</vt:lpstr>
      <vt:lpstr>Prezentacja programu PowerPoint</vt:lpstr>
      <vt:lpstr>Azure Media Services</vt:lpstr>
      <vt:lpstr>Prezentacja programu PowerPoint</vt:lpstr>
      <vt:lpstr>Upload Assets</vt:lpstr>
      <vt:lpstr>Encode</vt:lpstr>
      <vt:lpstr>Encode</vt:lpstr>
      <vt:lpstr>Media Encoder</vt:lpstr>
      <vt:lpstr>Azure Media Service Explorer</vt:lpstr>
      <vt:lpstr>Azure Media Service Explorer</vt:lpstr>
      <vt:lpstr>Azure Media Player</vt:lpstr>
      <vt:lpstr>Dodanie playera na stronę</vt:lpstr>
      <vt:lpstr>Player Clients</vt:lpstr>
      <vt:lpstr>Azure Media Services Analytics </vt:lpstr>
      <vt:lpstr>Aplikacje do Live Streaming-u</vt:lpstr>
      <vt:lpstr>Dynamic Packing</vt:lpstr>
      <vt:lpstr>Wirecast</vt:lpstr>
      <vt:lpstr>Prezentacja programu PowerPoint</vt:lpstr>
      <vt:lpstr>Prezentacja programu PowerPoint</vt:lpstr>
      <vt:lpstr>Prezentacja programu PowerPoint</vt:lpstr>
      <vt:lpstr>Koszty</vt:lpstr>
      <vt:lpstr>Dziękuję za uwagę!</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Piotr Rogala</dc:creator>
  <cp:lastModifiedBy>Piotr Rogala</cp:lastModifiedBy>
  <cp:revision>100</cp:revision>
  <dcterms:created xsi:type="dcterms:W3CDTF">2016-04-07T19:18:28Z</dcterms:created>
  <dcterms:modified xsi:type="dcterms:W3CDTF">2016-11-16T06:45:03Z</dcterms:modified>
</cp:coreProperties>
</file>